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1" r:id="rId3"/>
    <p:sldId id="266" r:id="rId4"/>
    <p:sldId id="260" r:id="rId5"/>
    <p:sldId id="265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57C8"/>
    <a:srgbClr val="1089FF"/>
    <a:srgbClr val="0070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2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C608AA-3AE6-4956-6F83-987B5D2B47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79694EE-C035-075D-4730-69BE72335B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C83255-649B-8840-20EA-C7064A914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C87F91-7508-7B1D-0C18-0518C5B72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566F5A-A280-AE2E-399D-AE0CD8E40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5546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E01236-5F25-0CC0-8970-E744AD45D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1B8AD1-449F-B4B7-E098-4CCEE5874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43D140-C937-743F-B297-829DBA479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71D90A-C6F1-E459-5D6E-D7B91A20C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BE93EB-2AA8-F5AC-87B0-45DB49985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9945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D7110A-1062-6374-F1D4-2965F54A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22E3D0-4D06-BA56-B9C5-E309FB6D5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C1606B-1208-EF18-29F9-66457EAFA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CA53D3-4455-FB10-AC0C-15FF08437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45BFCD-0166-8D70-FAB1-85EE8D54B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163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F01403-05AB-3DF2-722A-A1183910B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567307-CC7A-16B7-BE00-DDDB8F7C90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E9C2169-3AAD-AA28-16A2-019723172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56CD1DA-394A-CF0C-88C9-C1CAD3CB9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A24EFB1-3C90-E8C2-5AA9-52D17BA10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85FCF2-08E2-A27D-0731-9EA7C3B0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5766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D4B3FA-274F-44BB-48D2-EFC966BEB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40C5B22-3A97-F17F-B707-19E30033E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00E110-3A6D-9E32-61E8-660041C6B3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1A70898-DB71-EADC-3147-F608727C6F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8953F62-232D-EBCA-55E0-628D6A5D43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B1110D0-E685-FB8D-27FB-C1E24725E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0449FC-3D8D-9FDD-8955-B969E720F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9594183-574B-DAC8-30AD-E8CDD87B1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6234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6C20F-4CAE-5D8C-8269-85530BB08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EF1A17B-6F91-E471-D6C2-7C65FD830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9ADB054-8C94-A8D1-6F60-F933564F1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FEED847-2E92-C693-9F3A-D9E4763B3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967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41E8DBA-6C81-7E0D-B060-107FABBB7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E00DC96-BEAA-DE8D-7B49-D0709D1F7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210DD6-46A1-AD3C-39CA-FAD65BBB0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491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CE5CFF-0703-F5DD-C0C9-63B49AC80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33EF61-4E4F-2138-87C6-B25675BC1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0858F58-FD4E-A728-8AC5-38F49CEE8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353116-7AB6-011C-90B6-E45AEC19D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B04D47A-FB2B-943D-1503-E8139158A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1CE289-1729-5B8A-27D2-89F862C22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276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C28A06-F073-8226-E453-C6A92072F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70BF33A-F1D9-250B-91AF-44DEB56879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B8BD3E8-9EA7-1EB9-0B84-718B2ADAF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C8138C2-34F6-706D-D148-403FDC2F6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DB0A2B-91AE-08B2-91F6-2FC53B682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4D5210-13AD-E3FC-C29C-5070DE2F1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1271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0D09-A37B-2992-EE9B-AE93E3A79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D4A360-C190-98AE-EC3F-DA2BDC19D4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2CB369-F0F6-FFA6-8A1E-0177DF071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C33B09-28B3-F166-F646-E5F6A0974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DCD693-588A-6456-CD14-503AB237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9473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B923F02-DC4F-5CDC-0E68-66B4A6C848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AE0FFFC-2D52-DFDE-EA6B-0B411DDC9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F11FFE-F9A3-B3E9-9BE1-E0CD116F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1056D9-AA9F-6243-EF0A-CA66602BE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CB6407-D72E-DD6E-034F-40D0FE79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899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D87B3B7-B213-F1D6-C199-0D578FC1D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F63100-4C8A-842D-1DDE-DA1F4E629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6B640A-DB19-14ED-B472-490C874808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FE5BC5-AF00-AC32-2B8C-F759ED71B2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FB7B50-7DC9-F5AE-F461-01DC986A14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3899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plein air, eau, nuage, arbre&#10;&#10;Le contenu généré par l’IA peut être incorrect.">
            <a:extLst>
              <a:ext uri="{FF2B5EF4-FFF2-40B4-BE49-F238E27FC236}">
                <a16:creationId xmlns:a16="http://schemas.microsoft.com/office/drawing/2014/main" id="{354D836E-6DB5-D9B5-FAC8-B105D397C0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" b="4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3" name="Image 2" descr="Une image contenant clipart, conception, noir et blanc&#10;&#10;Le contenu généré par l’IA peut être incorrect.">
            <a:extLst>
              <a:ext uri="{FF2B5EF4-FFF2-40B4-BE49-F238E27FC236}">
                <a16:creationId xmlns:a16="http://schemas.microsoft.com/office/drawing/2014/main" id="{4D824CF4-C160-9A75-D392-8D8BCAEB0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772" y="289029"/>
            <a:ext cx="5838502" cy="5838502"/>
          </a:xfrm>
          <a:prstGeom prst="rect">
            <a:avLst/>
          </a:prstGeom>
        </p:spPr>
      </p:pic>
      <p:pic>
        <p:nvPicPr>
          <p:cNvPr id="4" name="Image 3" descr="Une image contenant Graphique&#10;&#10;Description générée automatiquement">
            <a:extLst>
              <a:ext uri="{FF2B5EF4-FFF2-40B4-BE49-F238E27FC236}">
                <a16:creationId xmlns:a16="http://schemas.microsoft.com/office/drawing/2014/main" id="{9431161B-81F8-5314-E5C5-C7091B2F15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88" y="138112"/>
            <a:ext cx="1807368" cy="102631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5788BE3-8DD0-7E62-04C5-92079E980376}"/>
              </a:ext>
            </a:extLst>
          </p:cNvPr>
          <p:cNvSpPr txBox="1"/>
          <p:nvPr/>
        </p:nvSpPr>
        <p:spPr>
          <a:xfrm>
            <a:off x="0" y="2586759"/>
            <a:ext cx="5838502" cy="1938992"/>
          </a:xfrm>
          <a:prstGeom prst="rect">
            <a:avLst/>
          </a:prstGeom>
          <a:solidFill>
            <a:schemeClr val="bg2">
              <a:alpha val="53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Déclaration d’un évènement</a:t>
            </a:r>
          </a:p>
          <a:p>
            <a:endParaRPr lang="fr-FR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 respect d’une spécification technique d’exploitation sur l’unité n°2</a:t>
            </a:r>
          </a:p>
          <a:p>
            <a:endParaRPr lang="fr-FR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juin 2026</a:t>
            </a:r>
            <a:endParaRPr lang="fr-FR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326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09F8B77-E8AB-D287-9486-FE35652A2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8581" y="6148261"/>
            <a:ext cx="904875" cy="5334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E929369-A406-3372-B841-ADE33342F04E}"/>
              </a:ext>
            </a:extLst>
          </p:cNvPr>
          <p:cNvSpPr txBox="1"/>
          <p:nvPr/>
        </p:nvSpPr>
        <p:spPr>
          <a:xfrm>
            <a:off x="9120938" y="1052768"/>
            <a:ext cx="2766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Contexte</a:t>
            </a:r>
            <a:endParaRPr lang="fr-FR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B8ECBE2-7413-F8B3-A696-7A51529C53FF}"/>
              </a:ext>
            </a:extLst>
          </p:cNvPr>
          <p:cNvSpPr txBox="1"/>
          <p:nvPr/>
        </p:nvSpPr>
        <p:spPr>
          <a:xfrm>
            <a:off x="9149050" y="1821343"/>
            <a:ext cx="274715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buSzPct val="115000"/>
              <a:defRPr/>
            </a:pPr>
            <a:r>
              <a:rPr lang="fr-F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bâtiment combustible est équipé de plusieurs circuits de ventilation et de filtration de l’air, dont un qui permet d’assurer son confinement en cas de situation accidentelle (filtration iode).</a:t>
            </a:r>
          </a:p>
          <a:p>
            <a:pPr algn="just">
              <a:spcBef>
                <a:spcPts val="0"/>
              </a:spcBef>
              <a:buSzPct val="115000"/>
              <a:defRPr/>
            </a:pPr>
            <a:endParaRPr lang="fr-F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8949E6D-1606-4CDF-46CB-B8C036E24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217" y="1210940"/>
            <a:ext cx="7898280" cy="509530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3D2D85-B5B6-6CD2-179E-D8405DF39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235" y="666897"/>
            <a:ext cx="1698043" cy="169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44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4D0C3-2076-A19F-14D0-82BC3001F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A60D18A-18FB-C790-4F26-9BD72BC67EA5}"/>
              </a:ext>
            </a:extLst>
          </p:cNvPr>
          <p:cNvSpPr txBox="1"/>
          <p:nvPr/>
        </p:nvSpPr>
        <p:spPr>
          <a:xfrm>
            <a:off x="279448" y="191185"/>
            <a:ext cx="9155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Chronologie </a:t>
            </a:r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faits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94A2AE5-B3C8-53C6-34AF-37FDE661FB80}"/>
              </a:ext>
            </a:extLst>
          </p:cNvPr>
          <p:cNvSpPr txBox="1"/>
          <p:nvPr/>
        </p:nvSpPr>
        <p:spPr>
          <a:xfrm>
            <a:off x="168544" y="882498"/>
            <a:ext cx="5995929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la nuit du 29 au 30 mai 2026, l’unité 2 est à l’arrêt programmé. Vers 1h30, les équipes engagent des </a:t>
            </a: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manutentions du combustible 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ainsi que des </a:t>
            </a: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travaux sur des tableaux électriques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 travaux électriques exigent l’application de </a:t>
            </a: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mesures compensatoires 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dont une configuration précise du système de ventilation (arrêt de la ventilation normale, mise en service du circuit de filtration de l’iode), et la </a:t>
            </a: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suspension de manutentions du combustible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sous une heure si ces mesures ne peuvent être respectées.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 7h30, les équipes présentes en salle de commande détectent que les travaux ne respectent pas les mesures compensatoires exigées par les </a:t>
            </a: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règles d’exploitation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9473FE4-D04F-CF58-DED5-B9790A169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44" y="6208595"/>
            <a:ext cx="904875" cy="533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504561F-2A56-BE0A-0F3A-66E9C8F55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914" y="686527"/>
            <a:ext cx="5776086" cy="423126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5CB87C-85D8-2F24-B602-716663055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8333" y="0"/>
            <a:ext cx="1843668" cy="183777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CC6FDE7-B156-7D82-F70B-861C6F2F3A63}"/>
              </a:ext>
            </a:extLst>
          </p:cNvPr>
          <p:cNvSpPr txBox="1"/>
          <p:nvPr/>
        </p:nvSpPr>
        <p:spPr>
          <a:xfrm>
            <a:off x="288784" y="4625629"/>
            <a:ext cx="5776087" cy="2031325"/>
          </a:xfrm>
          <a:prstGeom prst="rect">
            <a:avLst/>
          </a:prstGeom>
          <a:solidFill>
            <a:srgbClr val="1089FF"/>
          </a:solidFill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Règles d’exploitation :</a:t>
            </a:r>
          </a:p>
          <a:p>
            <a:endParaRPr lang="fr-FR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règles d’exploitation demandent que le circuit de ventilation soit pleinement opérationnel pour les opérations de manutention du combustible. En cas d’indisponibilité, les manutentions doivent être suspendues sous une heure.</a:t>
            </a:r>
          </a:p>
          <a:p>
            <a:pPr algn="just"/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Or, sur la période, des opérations de manutention ont été réalisées pendant une durée de 7h et 10 minutes.</a:t>
            </a:r>
          </a:p>
          <a:p>
            <a:endParaRPr lang="fr-FR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8C4D5B-5DAE-D6D0-E7A0-1CE95FE6BB6C}"/>
              </a:ext>
            </a:extLst>
          </p:cNvPr>
          <p:cNvSpPr txBox="1"/>
          <p:nvPr/>
        </p:nvSpPr>
        <p:spPr>
          <a:xfrm>
            <a:off x="6164473" y="5228800"/>
            <a:ext cx="5995929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buSzPct val="115000"/>
              <a:defRPr/>
            </a:pPr>
            <a:r>
              <a:rPr lang="fr-FR" sz="1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Actions immédiates </a:t>
            </a:r>
            <a:r>
              <a:rPr lang="fr-FR" sz="1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285750" indent="-285750" algn="just">
              <a:spcBef>
                <a:spcPts val="0"/>
              </a:spcBef>
              <a:buSzPct val="115000"/>
              <a:buFont typeface="Arial" panose="020B0604020202020204" pitchFamily="34" charset="0"/>
              <a:buChar char="•"/>
              <a:defRPr/>
            </a:pPr>
            <a:r>
              <a:rPr lang="fr-FR" sz="1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Suspension des manutentions combustible.</a:t>
            </a:r>
          </a:p>
          <a:p>
            <a:pPr marL="285750" indent="-285750" algn="just">
              <a:spcBef>
                <a:spcPts val="0"/>
              </a:spcBef>
              <a:buSzPct val="115000"/>
              <a:buFont typeface="Arial" panose="020B0604020202020204" pitchFamily="34" charset="0"/>
              <a:buChar char="•"/>
              <a:defRPr/>
            </a:pPr>
            <a:r>
              <a:rPr lang="fr-FR" sz="1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Remise du système de filtration de l’air du bâtiment combustible dans sa configuration attendue pour la réalisation des deux activités en parallèle.</a:t>
            </a:r>
          </a:p>
        </p:txBody>
      </p:sp>
    </p:spTree>
    <p:extLst>
      <p:ext uri="{BB962C8B-B14F-4D97-AF65-F5344CB8AC3E}">
        <p14:creationId xmlns:p14="http://schemas.microsoft.com/office/powerpoint/2010/main" val="3023835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24B5D82-A5E2-80C9-E127-357B2E967449}"/>
              </a:ext>
            </a:extLst>
          </p:cNvPr>
          <p:cNvSpPr txBox="1"/>
          <p:nvPr/>
        </p:nvSpPr>
        <p:spPr>
          <a:xfrm>
            <a:off x="247259" y="204649"/>
            <a:ext cx="9155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Analyse de l’évènement et </a:t>
            </a:r>
            <a:r>
              <a:rPr lang="fr-FR" sz="2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règles d’exploitation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2B6012E-EFF9-179C-2C76-0FCBCD699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955" y="1669731"/>
            <a:ext cx="3238369" cy="24097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A37108-318F-858A-4EC2-5059FBA45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3352" y="0"/>
            <a:ext cx="1458648" cy="145398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1CD449-9B6D-3E6F-5DDF-C1EE28C745F2}"/>
              </a:ext>
            </a:extLst>
          </p:cNvPr>
          <p:cNvSpPr txBox="1"/>
          <p:nvPr/>
        </p:nvSpPr>
        <p:spPr>
          <a:xfrm>
            <a:off x="247259" y="4572716"/>
            <a:ext cx="11697481" cy="1231106"/>
          </a:xfrm>
          <a:prstGeom prst="rect">
            <a:avLst/>
          </a:prstGeom>
          <a:solidFill>
            <a:srgbClr val="1089FF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enseignements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Renforcement des actions de formation et de sensibilisation des opérateurs.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Mise à jour du synoptique en salle de commande (repère graphique).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 des documents opératoires en salle de commandes.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Amélioration de la fiche de précision qui définit les cas d’indisponibilité du système de filtration de l’air pour les opérateurs.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E6223CA-EB4F-CB64-44AB-91779EEF72C2}"/>
              </a:ext>
            </a:extLst>
          </p:cNvPr>
          <p:cNvSpPr txBox="1"/>
          <p:nvPr/>
        </p:nvSpPr>
        <p:spPr>
          <a:xfrm>
            <a:off x="247259" y="971627"/>
            <a:ext cx="8396409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buSzPct val="115000"/>
              <a:defRPr/>
            </a:pP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Conséquence 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15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Aucune conséquence réelle sur la sûreté des installations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spcBef>
                <a:spcPts val="0"/>
              </a:spcBef>
              <a:buSzPct val="115000"/>
              <a:defRPr/>
            </a:pP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opérations de manutention du combustible se sont déroulées de manière sûre mais pendant une période d’indisponibilité non détectée du système de filtration de l’air (durée totale de 7h10).</a:t>
            </a:r>
          </a:p>
          <a:p>
            <a:pPr algn="just">
              <a:spcBef>
                <a:spcPts val="0"/>
              </a:spcBef>
              <a:buSzPct val="115000"/>
              <a:defRPr/>
            </a:pPr>
            <a:endParaRPr lang="fr-FR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SzPct val="115000"/>
              <a:defRPr/>
            </a:pPr>
            <a:r>
              <a:rPr lang="fr-FR" sz="15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conséquences potentielles sont faibles 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en cas d’accident de manutention combustible dans le bâtiment combustible, le système de filtration iode aurait pu être mis en service de manière forcée. </a:t>
            </a: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 ailleurs, les systèmes de surveillance de l’activité au sein du bâtiment combustible auraient permis de détecter toute anomalie.</a:t>
            </a:r>
          </a:p>
          <a:p>
            <a:pPr algn="just">
              <a:spcBef>
                <a:spcPts val="0"/>
              </a:spcBef>
              <a:buSzPct val="115000"/>
              <a:defRPr/>
            </a:pPr>
            <a:endParaRPr lang="fr-FR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D2CA4A-8B5D-80A9-7183-C0513B04298F}"/>
              </a:ext>
            </a:extLst>
          </p:cNvPr>
          <p:cNvSpPr txBox="1"/>
          <p:nvPr/>
        </p:nvSpPr>
        <p:spPr>
          <a:xfrm>
            <a:off x="247259" y="3072254"/>
            <a:ext cx="8396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115000"/>
              <a:defRPr/>
            </a:pPr>
            <a:r>
              <a:rPr lang="fr-FR" sz="1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Non-respect d’une règle générale d’exploitation et caractère répétitif : 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L’évènement a tout d’abord été déclaré le 3 juin 2026 comme évènement significatif de sûreté de niveau 0 sur l’échelle INES qui compte 7 échelons à l’ASNR puis après analyse approfondie, a été reclassé par la Direction du site en </a:t>
            </a: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niveau 1 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le 18 juin 2026, en raison de son caractère répétitif.</a:t>
            </a:r>
            <a:endParaRPr lang="fr-FR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6D03EE8-E434-F872-3D73-CFE670BBB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8581" y="6148261"/>
            <a:ext cx="90487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570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0488A3C-7291-3D86-CC18-A25698B1D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061" y="1"/>
            <a:ext cx="11024939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106F94-9010-282C-0A7F-DFEA2E0D0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061" y="1124000"/>
            <a:ext cx="3761960" cy="37954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6D5E5C-3C00-AB72-78D7-9FA3CB6D2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171825" cy="317182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BE6C83D-7308-44C2-A3FC-C52B018C303C}"/>
              </a:ext>
            </a:extLst>
          </p:cNvPr>
          <p:cNvSpPr txBox="1"/>
          <p:nvPr/>
        </p:nvSpPr>
        <p:spPr>
          <a:xfrm>
            <a:off x="1462128" y="3529288"/>
            <a:ext cx="3171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questions ?</a:t>
            </a:r>
          </a:p>
        </p:txBody>
      </p:sp>
    </p:spTree>
    <p:extLst>
      <p:ext uri="{BB962C8B-B14F-4D97-AF65-F5344CB8AC3E}">
        <p14:creationId xmlns:p14="http://schemas.microsoft.com/office/powerpoint/2010/main" val="41883370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2d26f538-337a-4593-a7e6-123667b1a538}" enabled="1" method="Standard" siteId="{e242425b-70fc-44dc-9ddf-c21e304e6c8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2233</TotalTime>
  <Words>480</Words>
  <Application>Microsoft Office PowerPoint</Application>
  <PresentationFormat>Grand écran</PresentationFormat>
  <Paragraphs>32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DUPONT Coralie</dc:creator>
  <cp:lastModifiedBy>DUPONT Coralie</cp:lastModifiedBy>
  <cp:revision>30</cp:revision>
  <dcterms:created xsi:type="dcterms:W3CDTF">2025-04-27T12:47:28Z</dcterms:created>
  <dcterms:modified xsi:type="dcterms:W3CDTF">2026-11-01T21:43:22Z</dcterms:modified>
</cp:coreProperties>
</file>