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7" r:id="rId3"/>
    <p:sldId id="270" r:id="rId4"/>
    <p:sldId id="265" r:id="rId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57C8"/>
    <a:srgbClr val="1089FF"/>
    <a:srgbClr val="0070A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74" d="100"/>
          <a:sy n="74" d="100"/>
        </p:scale>
        <p:origin x="26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C608AA-3AE6-4956-6F83-987B5D2B4716}"/>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679694EE-C035-075D-4730-69BE72335B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6C83255-649B-8840-20EA-C7064A914BCD}"/>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F8C87F91-7508-7B1D-0C18-0518C5B72A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566F5A-A280-AE2E-399D-AE0CD8E40617}"/>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133554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E01236-5F25-0CC0-8970-E744AD45DEBE}"/>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321B8AD1-449F-B4B7-E098-4CCEE5874871}"/>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F43D140-C937-743F-B297-829DBA479246}"/>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5671D90A-C6F1-E459-5D6E-D7B91A20CA9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4BE93EB-2AA8-F5AC-87B0-45DB4998553B}"/>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589945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D7110A-1062-6374-F1D4-2965F54A1773}"/>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B22E3D0-4D06-BA56-B9C5-E309FB6D54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FC1606B-1208-EF18-29F9-66457EAFA182}"/>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67CA53D3-4455-FB10-AC0C-15FF08437B98}"/>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45BFCD-0166-8D70-FAB1-85EE8D54B187}"/>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1151631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F01403-05AB-3DF2-722A-A1183910BEDD}"/>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4567307-CC7A-16B7-BE00-DDDB8F7C90F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5E9C2169-3AAD-AA28-16A2-0197231725C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456CD1DA-394A-CF0C-88C9-C1CAD3CB9F9C}"/>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6" name="Espace réservé du pied de page 5">
            <a:extLst>
              <a:ext uri="{FF2B5EF4-FFF2-40B4-BE49-F238E27FC236}">
                <a16:creationId xmlns:a16="http://schemas.microsoft.com/office/drawing/2014/main" id="{4A24EFB1-3C90-E8C2-5AA9-52D17BA10BCF}"/>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6385FCF2-08E2-A27D-0731-9EA7C3B083FD}"/>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4135766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5D4B3FA-274F-44BB-48D2-EFC966BEB687}"/>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840C5B22-3A97-F17F-B707-19E30033E5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900E110-3A6D-9E32-61E8-660041C6B3E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1A70898-DB71-EADC-3147-F608727C6F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8953F62-232D-EBCA-55E0-628D6A5D435B}"/>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5B1110D0-E685-FB8D-27FB-C1E24725E6C1}"/>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8" name="Espace réservé du pied de page 7">
            <a:extLst>
              <a:ext uri="{FF2B5EF4-FFF2-40B4-BE49-F238E27FC236}">
                <a16:creationId xmlns:a16="http://schemas.microsoft.com/office/drawing/2014/main" id="{3E0449FC-3D8D-9FDD-8955-B969E720FD23}"/>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9594183-574B-DAC8-30AD-E8CDD87B1251}"/>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37962347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C6C20F-4CAE-5D8C-8269-85530BB08B1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AEF1A17B-6F91-E471-D6C2-7C65FD830956}"/>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4" name="Espace réservé du pied de page 3">
            <a:extLst>
              <a:ext uri="{FF2B5EF4-FFF2-40B4-BE49-F238E27FC236}">
                <a16:creationId xmlns:a16="http://schemas.microsoft.com/office/drawing/2014/main" id="{C9ADB054-8C94-A8D1-6F60-F933564F1F9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FEED847-2E92-C693-9F3A-D9E4763B3582}"/>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14589679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041E8DBA-6C81-7E0D-B060-107FABBB7EE2}"/>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3" name="Espace réservé du pied de page 2">
            <a:extLst>
              <a:ext uri="{FF2B5EF4-FFF2-40B4-BE49-F238E27FC236}">
                <a16:creationId xmlns:a16="http://schemas.microsoft.com/office/drawing/2014/main" id="{5E00DC96-BEAA-DE8D-7B49-D0709D1F7F48}"/>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12210DD6-46A1-AD3C-39CA-FAD65BBB00A0}"/>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1760491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8CE5CFF-0703-F5DD-C0C9-63B49AC80E6D}"/>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2E33EF61-4E4F-2138-87C6-B25675BC14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30858F58-FD4E-A728-8AC5-38F49CEE8B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72353116-7AB6-011C-90B6-E45AEC19DCDA}"/>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6" name="Espace réservé du pied de page 5">
            <a:extLst>
              <a:ext uri="{FF2B5EF4-FFF2-40B4-BE49-F238E27FC236}">
                <a16:creationId xmlns:a16="http://schemas.microsoft.com/office/drawing/2014/main" id="{3B04D47A-FB2B-943D-1503-E8139158AA7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91CE289-1729-5B8A-27D2-89F862C229E0}"/>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982276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C28A06-F073-8226-E453-C6A92072F75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870BF33A-F1D9-250B-91AF-44DEB56879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5B8BD3E8-9EA7-1EB9-0B84-718B2ADAF2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4C8138C2-34F6-706D-D148-403FDC2F68CC}"/>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6" name="Espace réservé du pied de page 5">
            <a:extLst>
              <a:ext uri="{FF2B5EF4-FFF2-40B4-BE49-F238E27FC236}">
                <a16:creationId xmlns:a16="http://schemas.microsoft.com/office/drawing/2014/main" id="{76DB0A2B-91AE-08B2-91F6-2FC53B682FF7}"/>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4D5210-13AD-E3FC-C29C-5070DE2F1E79}"/>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881271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220D09-A37B-2992-EE9B-AE93E3A7957B}"/>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E7D4A360-C190-98AE-EC3F-DA2BDC19D41E}"/>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F2CB369-F0F6-FFA6-8A1E-0177DF071910}"/>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BDC33B09-28B3-F166-F646-E5F6A0974F6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8DCD693-588A-6456-CD14-503AB23717C0}"/>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759473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B923F02-DC4F-5CDC-0E68-66B4A6C84825}"/>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6AE0FFFC-2D52-DFDE-EA6B-0B411DDC9F2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4F11FFE-F9A3-B3E9-9BE1-E0CD116F287C}"/>
              </a:ext>
            </a:extLst>
          </p:cNvPr>
          <p:cNvSpPr>
            <a:spLocks noGrp="1"/>
          </p:cNvSpPr>
          <p:nvPr>
            <p:ph type="dt" sz="half" idx="10"/>
          </p:nvPr>
        </p:nvSpPr>
        <p:spPr/>
        <p:txBody>
          <a:body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711056D9-AA9F-6243-EF0A-CA66602BE6F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CB6407-D72E-DD6E-034F-40D0FE792278}"/>
              </a:ext>
            </a:extLst>
          </p:cNvPr>
          <p:cNvSpPr>
            <a:spLocks noGrp="1"/>
          </p:cNvSpPr>
          <p:nvPr>
            <p:ph type="sldNum" sz="quarter" idx="12"/>
          </p:nvPr>
        </p:nvSpPr>
        <p:spPr/>
        <p:txBody>
          <a:bodyPr/>
          <a:lstStyle/>
          <a:p>
            <a:fld id="{2131E6F1-BF1D-472E-88DC-0C02103E1888}" type="slidenum">
              <a:rPr lang="fr-FR" smtClean="0"/>
              <a:t>‹N°›</a:t>
            </a:fld>
            <a:endParaRPr lang="fr-FR"/>
          </a:p>
        </p:txBody>
      </p:sp>
    </p:spTree>
    <p:extLst>
      <p:ext uri="{BB962C8B-B14F-4D97-AF65-F5344CB8AC3E}">
        <p14:creationId xmlns:p14="http://schemas.microsoft.com/office/powerpoint/2010/main" val="36448990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D87B3B7-B213-F1D6-C199-0D578FC1D3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F0F63100-4C8A-842D-1DDE-DA1F4E629D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66B640A-DB19-14ED-B472-490C8748086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FD16C-CC63-4CA8-AE0C-67749A5BECD3}" type="datetimeFigureOut">
              <a:rPr lang="fr-FR" smtClean="0"/>
              <a:t>31/10/2026</a:t>
            </a:fld>
            <a:endParaRPr lang="fr-FR"/>
          </a:p>
        </p:txBody>
      </p:sp>
      <p:sp>
        <p:nvSpPr>
          <p:cNvPr id="5" name="Espace réservé du pied de page 4">
            <a:extLst>
              <a:ext uri="{FF2B5EF4-FFF2-40B4-BE49-F238E27FC236}">
                <a16:creationId xmlns:a16="http://schemas.microsoft.com/office/drawing/2014/main" id="{8EFE5BC5-AF00-AC32-2B8C-F759ED71B2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84FB7B50-7DC9-F5AE-F461-01DC986A14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31E6F1-BF1D-472E-88DC-0C02103E1888}" type="slidenum">
              <a:rPr lang="fr-FR" smtClean="0"/>
              <a:t>‹N°›</a:t>
            </a:fld>
            <a:endParaRPr lang="fr-FR"/>
          </a:p>
        </p:txBody>
      </p:sp>
    </p:spTree>
    <p:extLst>
      <p:ext uri="{BB962C8B-B14F-4D97-AF65-F5344CB8AC3E}">
        <p14:creationId xmlns:p14="http://schemas.microsoft.com/office/powerpoint/2010/main" val="783899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Une image contenant plein air, eau, nuage, arbre&#10;&#10;Le contenu généré par l’IA peut être incorrect.">
            <a:extLst>
              <a:ext uri="{FF2B5EF4-FFF2-40B4-BE49-F238E27FC236}">
                <a16:creationId xmlns:a16="http://schemas.microsoft.com/office/drawing/2014/main" id="{354D836E-6DB5-D9B5-FAC8-B105D397C0EA}"/>
              </a:ext>
            </a:extLst>
          </p:cNvPr>
          <p:cNvPicPr>
            <a:picLocks noChangeAspect="1"/>
          </p:cNvPicPr>
          <p:nvPr/>
        </p:nvPicPr>
        <p:blipFill>
          <a:blip r:embed="rId2"/>
          <a:srcRect t="59" b="42"/>
          <a:stretch/>
        </p:blipFill>
        <p:spPr>
          <a:xfrm>
            <a:off x="20" y="1282"/>
            <a:ext cx="12191980" cy="6856718"/>
          </a:xfrm>
          <a:prstGeom prst="rect">
            <a:avLst/>
          </a:prstGeom>
        </p:spPr>
      </p:pic>
      <p:pic>
        <p:nvPicPr>
          <p:cNvPr id="3" name="Image 2" descr="Une image contenant clipart, conception, noir et blanc&#10;&#10;Le contenu généré par l’IA peut être incorrect.">
            <a:extLst>
              <a:ext uri="{FF2B5EF4-FFF2-40B4-BE49-F238E27FC236}">
                <a16:creationId xmlns:a16="http://schemas.microsoft.com/office/drawing/2014/main" id="{4D824CF4-C160-9A75-D392-8D8BCAEB00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5772" y="289029"/>
            <a:ext cx="5838502" cy="5838502"/>
          </a:xfrm>
          <a:prstGeom prst="rect">
            <a:avLst/>
          </a:prstGeom>
        </p:spPr>
      </p:pic>
      <p:pic>
        <p:nvPicPr>
          <p:cNvPr id="4" name="Image 3" descr="Une image contenant Graphique&#10;&#10;Description générée automatiquement">
            <a:extLst>
              <a:ext uri="{FF2B5EF4-FFF2-40B4-BE49-F238E27FC236}">
                <a16:creationId xmlns:a16="http://schemas.microsoft.com/office/drawing/2014/main" id="{9431161B-81F8-5314-E5C5-C7091B2F157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rcRect/>
          <a:stretch/>
        </p:blipFill>
        <p:spPr>
          <a:xfrm>
            <a:off x="90488" y="138112"/>
            <a:ext cx="1807368" cy="1026319"/>
          </a:xfrm>
          <a:prstGeom prst="rect">
            <a:avLst/>
          </a:prstGeom>
        </p:spPr>
      </p:pic>
      <p:sp>
        <p:nvSpPr>
          <p:cNvPr id="5" name="ZoneTexte 4">
            <a:extLst>
              <a:ext uri="{FF2B5EF4-FFF2-40B4-BE49-F238E27FC236}">
                <a16:creationId xmlns:a16="http://schemas.microsoft.com/office/drawing/2014/main" id="{B5788BE3-8DD0-7E62-04C5-92079E980376}"/>
              </a:ext>
            </a:extLst>
          </p:cNvPr>
          <p:cNvSpPr txBox="1"/>
          <p:nvPr/>
        </p:nvSpPr>
        <p:spPr>
          <a:xfrm>
            <a:off x="0" y="2586759"/>
            <a:ext cx="5838502" cy="1938992"/>
          </a:xfrm>
          <a:prstGeom prst="rect">
            <a:avLst/>
          </a:prstGeom>
          <a:solidFill>
            <a:schemeClr val="bg2">
              <a:alpha val="53000"/>
            </a:schemeClr>
          </a:solidFill>
        </p:spPr>
        <p:txBody>
          <a:bodyPr wrap="square" rtlCol="0">
            <a:spAutoFit/>
          </a:bodyPr>
          <a:lstStyle/>
          <a:p>
            <a:r>
              <a:rPr lang="fr-FR" sz="2400" b="1" i="1" dirty="0">
                <a:solidFill>
                  <a:srgbClr val="002060"/>
                </a:solidFill>
                <a:latin typeface="Arial" panose="020B0604020202020204" pitchFamily="34" charset="0"/>
                <a:cs typeface="Arial" panose="020B0604020202020204" pitchFamily="34" charset="0"/>
              </a:rPr>
              <a:t>Déclaration d’un évènement</a:t>
            </a:r>
          </a:p>
          <a:p>
            <a:endParaRPr lang="fr-FR" sz="2000" b="1" dirty="0">
              <a:solidFill>
                <a:srgbClr val="002060"/>
              </a:solidFill>
              <a:latin typeface="Arial" panose="020B0604020202020204" pitchFamily="34" charset="0"/>
              <a:cs typeface="Arial" panose="020B0604020202020204" pitchFamily="34" charset="0"/>
            </a:endParaRPr>
          </a:p>
          <a:p>
            <a:r>
              <a:rPr lang="fr-FR" sz="2000" b="1" dirty="0">
                <a:solidFill>
                  <a:srgbClr val="002060"/>
                </a:solidFill>
                <a:latin typeface="Arial" panose="020B0604020202020204" pitchFamily="34" charset="0"/>
                <a:cs typeface="Arial" panose="020B0604020202020204" pitchFamily="34" charset="0"/>
              </a:rPr>
              <a:t>Détection tardive de l’indisponibilité d’une turbopompe de secours sur l’unité n°4</a:t>
            </a:r>
          </a:p>
          <a:p>
            <a:endParaRPr lang="fr-FR" sz="1600" b="1" dirty="0">
              <a:solidFill>
                <a:srgbClr val="002060"/>
              </a:solidFill>
              <a:latin typeface="Arial" panose="020B0604020202020204" pitchFamily="34" charset="0"/>
              <a:cs typeface="Arial" panose="020B0604020202020204" pitchFamily="34" charset="0"/>
            </a:endParaRPr>
          </a:p>
          <a:p>
            <a:r>
              <a:rPr lang="fr-FR" sz="2000" b="1" dirty="0">
                <a:solidFill>
                  <a:srgbClr val="002060"/>
                </a:solidFill>
                <a:latin typeface="Arial" panose="020B0604020202020204" pitchFamily="34" charset="0"/>
                <a:cs typeface="Arial" panose="020B0604020202020204" pitchFamily="34" charset="0"/>
              </a:rPr>
              <a:t>21 août 2026</a:t>
            </a:r>
            <a:endParaRPr lang="fr-FR" sz="14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132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09F8B77-E8AB-D287-9486-FE35652A2845}"/>
              </a:ext>
            </a:extLst>
          </p:cNvPr>
          <p:cNvPicPr>
            <a:picLocks noChangeAspect="1"/>
          </p:cNvPicPr>
          <p:nvPr/>
        </p:nvPicPr>
        <p:blipFill>
          <a:blip r:embed="rId2"/>
          <a:stretch>
            <a:fillRect/>
          </a:stretch>
        </p:blipFill>
        <p:spPr>
          <a:xfrm>
            <a:off x="11008581" y="6148261"/>
            <a:ext cx="904875" cy="533400"/>
          </a:xfrm>
          <a:prstGeom prst="rect">
            <a:avLst/>
          </a:prstGeom>
        </p:spPr>
      </p:pic>
      <p:sp>
        <p:nvSpPr>
          <p:cNvPr id="16" name="ZoneTexte 15">
            <a:extLst>
              <a:ext uri="{FF2B5EF4-FFF2-40B4-BE49-F238E27FC236}">
                <a16:creationId xmlns:a16="http://schemas.microsoft.com/office/drawing/2014/main" id="{2E929369-A406-3372-B841-ADE33342F04E}"/>
              </a:ext>
            </a:extLst>
          </p:cNvPr>
          <p:cNvSpPr txBox="1"/>
          <p:nvPr/>
        </p:nvSpPr>
        <p:spPr>
          <a:xfrm>
            <a:off x="3144173" y="286279"/>
            <a:ext cx="7638846" cy="523220"/>
          </a:xfrm>
          <a:prstGeom prst="rect">
            <a:avLst/>
          </a:prstGeom>
          <a:noFill/>
        </p:spPr>
        <p:txBody>
          <a:bodyPr wrap="square" rtlCol="0">
            <a:spAutoFit/>
          </a:bodyPr>
          <a:lstStyle/>
          <a:p>
            <a:r>
              <a:rPr lang="fr-FR" sz="2800" b="1" dirty="0">
                <a:solidFill>
                  <a:srgbClr val="0070C0"/>
                </a:solidFill>
                <a:latin typeface="Arial" panose="020B0604020202020204" pitchFamily="34" charset="0"/>
                <a:cs typeface="Arial" panose="020B0604020202020204" pitchFamily="34" charset="0"/>
              </a:rPr>
              <a:t>Contexte et chronologie des faits</a:t>
            </a:r>
            <a:endParaRPr lang="fr-FR" dirty="0">
              <a:solidFill>
                <a:srgbClr val="002060"/>
              </a:solidFill>
              <a:latin typeface="Arial" panose="020B0604020202020204" pitchFamily="34" charset="0"/>
              <a:cs typeface="Arial" panose="020B0604020202020204" pitchFamily="34" charset="0"/>
            </a:endParaRPr>
          </a:p>
        </p:txBody>
      </p:sp>
      <p:pic>
        <p:nvPicPr>
          <p:cNvPr id="11" name="Image 10">
            <a:extLst>
              <a:ext uri="{FF2B5EF4-FFF2-40B4-BE49-F238E27FC236}">
                <a16:creationId xmlns:a16="http://schemas.microsoft.com/office/drawing/2014/main" id="{AD81F46C-A532-D7B6-B7E0-E942EEA037C4}"/>
              </a:ext>
            </a:extLst>
          </p:cNvPr>
          <p:cNvPicPr>
            <a:picLocks noChangeAspect="1"/>
          </p:cNvPicPr>
          <p:nvPr/>
        </p:nvPicPr>
        <p:blipFill>
          <a:blip r:embed="rId3"/>
          <a:stretch>
            <a:fillRect/>
          </a:stretch>
        </p:blipFill>
        <p:spPr>
          <a:xfrm>
            <a:off x="576806" y="440028"/>
            <a:ext cx="2184345" cy="2177366"/>
          </a:xfrm>
          <a:prstGeom prst="rect">
            <a:avLst/>
          </a:prstGeom>
        </p:spPr>
      </p:pic>
      <p:pic>
        <p:nvPicPr>
          <p:cNvPr id="18" name="Image 17">
            <a:extLst>
              <a:ext uri="{FF2B5EF4-FFF2-40B4-BE49-F238E27FC236}">
                <a16:creationId xmlns:a16="http://schemas.microsoft.com/office/drawing/2014/main" id="{DDAFE87D-1FEC-4177-0969-06E083D3528E}"/>
              </a:ext>
            </a:extLst>
          </p:cNvPr>
          <p:cNvPicPr>
            <a:picLocks noChangeAspect="1"/>
          </p:cNvPicPr>
          <p:nvPr/>
        </p:nvPicPr>
        <p:blipFill>
          <a:blip r:embed="rId4"/>
          <a:stretch>
            <a:fillRect/>
          </a:stretch>
        </p:blipFill>
        <p:spPr>
          <a:xfrm>
            <a:off x="124606" y="2871421"/>
            <a:ext cx="6553326" cy="3810240"/>
          </a:xfrm>
          <a:prstGeom prst="rect">
            <a:avLst/>
          </a:prstGeom>
        </p:spPr>
      </p:pic>
      <p:sp>
        <p:nvSpPr>
          <p:cNvPr id="19" name="ZoneTexte 18">
            <a:extLst>
              <a:ext uri="{FF2B5EF4-FFF2-40B4-BE49-F238E27FC236}">
                <a16:creationId xmlns:a16="http://schemas.microsoft.com/office/drawing/2014/main" id="{FB8ECBE2-7413-F8B3-A696-7A51529C53FF}"/>
              </a:ext>
            </a:extLst>
          </p:cNvPr>
          <p:cNvSpPr txBox="1"/>
          <p:nvPr/>
        </p:nvSpPr>
        <p:spPr>
          <a:xfrm>
            <a:off x="3144173" y="937610"/>
            <a:ext cx="8769284" cy="830997"/>
          </a:xfrm>
          <a:prstGeom prst="rect">
            <a:avLst/>
          </a:prstGeom>
          <a:noFill/>
        </p:spPr>
        <p:txBody>
          <a:bodyPr wrap="square" rtlCol="0">
            <a:spAutoFit/>
          </a:bodyPr>
          <a:lstStyle/>
          <a:p>
            <a:pPr algn="just">
              <a:spcBef>
                <a:spcPts val="0"/>
              </a:spcBef>
              <a:buSzPct val="115000"/>
              <a:defRPr/>
            </a:pPr>
            <a:r>
              <a:rPr lang="fr-FR" sz="1600" dirty="0">
                <a:solidFill>
                  <a:srgbClr val="002060"/>
                </a:solidFill>
                <a:latin typeface="Arial" panose="020B0604020202020204" pitchFamily="34" charset="0"/>
                <a:cs typeface="Arial" panose="020B0604020202020204" pitchFamily="34" charset="0"/>
              </a:rPr>
              <a:t>Début août 2026, </a:t>
            </a:r>
            <a:r>
              <a:rPr lang="fr-FR" sz="1600" b="1" dirty="0">
                <a:solidFill>
                  <a:srgbClr val="002060"/>
                </a:solidFill>
                <a:latin typeface="Arial" panose="020B0604020202020204" pitchFamily="34" charset="0"/>
                <a:cs typeface="Arial" panose="020B0604020202020204" pitchFamily="34" charset="0"/>
              </a:rPr>
              <a:t>l’unité de production n°4 est à l’arrêt pour maintenance programmée</a:t>
            </a:r>
            <a:r>
              <a:rPr lang="fr-FR" sz="1600" dirty="0">
                <a:solidFill>
                  <a:srgbClr val="002060"/>
                </a:solidFill>
                <a:latin typeface="Arial" panose="020B0604020202020204" pitchFamily="34" charset="0"/>
                <a:cs typeface="Arial" panose="020B0604020202020204" pitchFamily="34" charset="0"/>
              </a:rPr>
              <a:t>. Dans le cadre des opérations de démarrage du réacteur, et au titre de nos règles d’exploitation, </a:t>
            </a:r>
            <a:r>
              <a:rPr lang="fr-FR" sz="1600" b="1" dirty="0">
                <a:solidFill>
                  <a:srgbClr val="002060"/>
                </a:solidFill>
                <a:latin typeface="Arial" panose="020B0604020202020204" pitchFamily="34" charset="0"/>
                <a:cs typeface="Arial" panose="020B0604020202020204" pitchFamily="34" charset="0"/>
              </a:rPr>
              <a:t>certains matériels doivent être disponibles à certains changements d’état du réacteur</a:t>
            </a:r>
            <a:r>
              <a:rPr lang="fr-FR" sz="1600" dirty="0">
                <a:solidFill>
                  <a:srgbClr val="002060"/>
                </a:solidFill>
                <a:latin typeface="Arial" panose="020B0604020202020204" pitchFamily="34" charset="0"/>
                <a:cs typeface="Arial" panose="020B0604020202020204" pitchFamily="34" charset="0"/>
              </a:rPr>
              <a:t>.</a:t>
            </a:r>
          </a:p>
        </p:txBody>
      </p:sp>
      <p:sp>
        <p:nvSpPr>
          <p:cNvPr id="20" name="ZoneTexte 19">
            <a:extLst>
              <a:ext uri="{FF2B5EF4-FFF2-40B4-BE49-F238E27FC236}">
                <a16:creationId xmlns:a16="http://schemas.microsoft.com/office/drawing/2014/main" id="{A8B46201-22F0-B731-1913-D008B09F4B61}"/>
              </a:ext>
            </a:extLst>
          </p:cNvPr>
          <p:cNvSpPr txBox="1"/>
          <p:nvPr/>
        </p:nvSpPr>
        <p:spPr>
          <a:xfrm>
            <a:off x="6313295" y="5094393"/>
            <a:ext cx="4695286" cy="1477328"/>
          </a:xfrm>
          <a:prstGeom prst="rect">
            <a:avLst/>
          </a:prstGeom>
          <a:solidFill>
            <a:srgbClr val="1089FF"/>
          </a:solidFill>
        </p:spPr>
        <p:txBody>
          <a:bodyPr wrap="square" rtlCol="0">
            <a:spAutoFit/>
          </a:bodyPr>
          <a:lstStyle/>
          <a:p>
            <a:pPr algn="just">
              <a:spcBef>
                <a:spcPts val="0"/>
              </a:spcBef>
              <a:buSzPct val="115000"/>
              <a:defRPr/>
            </a:pPr>
            <a:r>
              <a:rPr lang="fr-FR" sz="1500" dirty="0">
                <a:solidFill>
                  <a:schemeClr val="bg1"/>
                </a:solidFill>
                <a:latin typeface="Arial" panose="020B0604020202020204" pitchFamily="34" charset="0"/>
                <a:cs typeface="Arial" panose="020B0604020202020204" pitchFamily="34" charset="0"/>
              </a:rPr>
              <a:t>Le </a:t>
            </a:r>
            <a:r>
              <a:rPr lang="fr-FR" sz="1500" b="1" dirty="0">
                <a:solidFill>
                  <a:schemeClr val="bg1"/>
                </a:solidFill>
                <a:latin typeface="Arial" panose="020B0604020202020204" pitchFamily="34" charset="0"/>
                <a:cs typeface="Arial" panose="020B0604020202020204" pitchFamily="34" charset="0"/>
              </a:rPr>
              <a:t>circuit d’alimentation de secours en eau des générateurs de vapeur </a:t>
            </a:r>
            <a:r>
              <a:rPr lang="fr-FR" sz="1500" dirty="0">
                <a:solidFill>
                  <a:schemeClr val="bg1"/>
                </a:solidFill>
                <a:latin typeface="Arial" panose="020B0604020202020204" pitchFamily="34" charset="0"/>
                <a:cs typeface="Arial" panose="020B0604020202020204" pitchFamily="34" charset="0"/>
              </a:rPr>
              <a:t>(ASG) est utilisé en cas de défaillance de l’alimentation normale, pour apporter l’eau nécessaire au refroidissement du réacteur.</a:t>
            </a:r>
          </a:p>
          <a:p>
            <a:pPr algn="just">
              <a:spcBef>
                <a:spcPts val="0"/>
              </a:spcBef>
              <a:buSzPct val="115000"/>
              <a:defRPr/>
            </a:pPr>
            <a:endParaRPr lang="fr-FR" sz="1500" dirty="0">
              <a:solidFill>
                <a:schemeClr val="bg1"/>
              </a:solidFill>
              <a:latin typeface="Arial" panose="020B0604020202020204" pitchFamily="34" charset="0"/>
              <a:cs typeface="Arial" panose="020B0604020202020204" pitchFamily="34" charset="0"/>
            </a:endParaRPr>
          </a:p>
          <a:p>
            <a:pPr algn="just">
              <a:spcBef>
                <a:spcPts val="0"/>
              </a:spcBef>
              <a:buSzPct val="115000"/>
              <a:defRPr/>
            </a:pPr>
            <a:r>
              <a:rPr lang="fr-FR" sz="1500" dirty="0">
                <a:solidFill>
                  <a:schemeClr val="bg1"/>
                </a:solidFill>
                <a:latin typeface="Arial" panose="020B0604020202020204" pitchFamily="34" charset="0"/>
                <a:cs typeface="Arial" panose="020B0604020202020204" pitchFamily="34" charset="0"/>
              </a:rPr>
              <a:t>Il est composé de 2 voies redondantes.</a:t>
            </a:r>
          </a:p>
        </p:txBody>
      </p:sp>
      <p:sp>
        <p:nvSpPr>
          <p:cNvPr id="8" name="ZoneTexte 7">
            <a:extLst>
              <a:ext uri="{FF2B5EF4-FFF2-40B4-BE49-F238E27FC236}">
                <a16:creationId xmlns:a16="http://schemas.microsoft.com/office/drawing/2014/main" id="{E8946B3E-C6FB-55A6-1D93-D932CB7619EF}"/>
              </a:ext>
            </a:extLst>
          </p:cNvPr>
          <p:cNvSpPr txBox="1"/>
          <p:nvPr/>
        </p:nvSpPr>
        <p:spPr>
          <a:xfrm>
            <a:off x="6677932" y="1958229"/>
            <a:ext cx="5235524" cy="2831544"/>
          </a:xfrm>
          <a:prstGeom prst="rect">
            <a:avLst/>
          </a:prstGeom>
          <a:noFill/>
        </p:spPr>
        <p:txBody>
          <a:bodyPr wrap="square" rtlCol="0">
            <a:spAutoFit/>
          </a:bodyPr>
          <a:lstStyle/>
          <a:p>
            <a:pPr algn="just">
              <a:spcBef>
                <a:spcPts val="0"/>
              </a:spcBef>
              <a:buSzPct val="115000"/>
              <a:defRPr/>
            </a:pPr>
            <a:r>
              <a:rPr lang="fr-FR" sz="1600" dirty="0">
                <a:solidFill>
                  <a:srgbClr val="002060"/>
                </a:solidFill>
                <a:latin typeface="Arial" panose="020B0604020202020204" pitchFamily="34" charset="0"/>
                <a:cs typeface="Arial" panose="020B0604020202020204" pitchFamily="34" charset="0"/>
              </a:rPr>
              <a:t>Le 3 août 2026, </a:t>
            </a:r>
            <a:r>
              <a:rPr lang="fr-FR" sz="1600" b="1" dirty="0">
                <a:solidFill>
                  <a:srgbClr val="002060"/>
                </a:solidFill>
                <a:latin typeface="Arial" panose="020B0604020202020204" pitchFamily="34" charset="0"/>
                <a:cs typeface="Arial" panose="020B0604020202020204" pitchFamily="34" charset="0"/>
              </a:rPr>
              <a:t>un dysfonctionnement sur une turbopompe </a:t>
            </a:r>
            <a:r>
              <a:rPr lang="fr-FR" sz="1600" dirty="0">
                <a:solidFill>
                  <a:srgbClr val="002060"/>
                </a:solidFill>
                <a:latin typeface="Arial" panose="020B0604020202020204" pitchFamily="34" charset="0"/>
                <a:cs typeface="Arial" panose="020B0604020202020204" pitchFamily="34" charset="0"/>
              </a:rPr>
              <a:t>du circuit d’alimentation de secours des générateurs de vapeur est détecté lors d’une activité programmée sur le circuit.</a:t>
            </a:r>
          </a:p>
          <a:p>
            <a:pPr algn="just">
              <a:spcBef>
                <a:spcPts val="0"/>
              </a:spcBef>
              <a:buSzPct val="115000"/>
              <a:defRPr/>
            </a:pPr>
            <a:endParaRPr lang="fr-FR" sz="1600" dirty="0">
              <a:solidFill>
                <a:srgbClr val="002060"/>
              </a:solidFill>
              <a:latin typeface="Arial" panose="020B0604020202020204" pitchFamily="34" charset="0"/>
              <a:cs typeface="Arial" panose="020B0604020202020204" pitchFamily="34" charset="0"/>
            </a:endParaRPr>
          </a:p>
          <a:p>
            <a:pPr marL="285750" indent="-285750" algn="just">
              <a:spcBef>
                <a:spcPts val="0"/>
              </a:spcBef>
              <a:buSzPct val="115000"/>
              <a:buFont typeface="Wingdings" panose="05000000000000000000" pitchFamily="2" charset="2"/>
              <a:buChar char="à"/>
              <a:defRPr/>
            </a:pPr>
            <a:r>
              <a:rPr lang="fr-FR" sz="1400" dirty="0">
                <a:solidFill>
                  <a:srgbClr val="002060"/>
                </a:solidFill>
                <a:latin typeface="Arial" panose="020B0604020202020204" pitchFamily="34" charset="0"/>
                <a:cs typeface="Arial" panose="020B0604020202020204" pitchFamily="34" charset="0"/>
                <a:sym typeface="Wingdings" panose="05000000000000000000" pitchFamily="2" charset="2"/>
              </a:rPr>
              <a:t>Cela conduit à considérer la </a:t>
            </a:r>
            <a:r>
              <a:rPr lang="fr-FR" sz="1400" b="1" dirty="0">
                <a:solidFill>
                  <a:srgbClr val="002060"/>
                </a:solidFill>
                <a:latin typeface="Arial" panose="020B0604020202020204" pitchFamily="34" charset="0"/>
                <a:cs typeface="Arial" panose="020B0604020202020204" pitchFamily="34" charset="0"/>
                <a:sym typeface="Wingdings" panose="05000000000000000000" pitchFamily="2" charset="2"/>
              </a:rPr>
              <a:t>turbopompe indisponible</a:t>
            </a:r>
            <a:r>
              <a:rPr lang="fr-FR" sz="1400" dirty="0">
                <a:solidFill>
                  <a:srgbClr val="002060"/>
                </a:solidFill>
                <a:latin typeface="Arial" panose="020B0604020202020204" pitchFamily="34" charset="0"/>
                <a:cs typeface="Arial" panose="020B0604020202020204" pitchFamily="34" charset="0"/>
                <a:sym typeface="Wingdings" panose="05000000000000000000" pitchFamily="2" charset="2"/>
              </a:rPr>
              <a:t>. </a:t>
            </a:r>
          </a:p>
          <a:p>
            <a:pPr marL="285750" indent="-285750" algn="just">
              <a:spcBef>
                <a:spcPts val="0"/>
              </a:spcBef>
              <a:buSzPct val="115000"/>
              <a:buFont typeface="Wingdings" panose="05000000000000000000" pitchFamily="2" charset="2"/>
              <a:buChar char="à"/>
              <a:defRPr/>
            </a:pPr>
            <a:r>
              <a:rPr lang="fr-FR" sz="1400" dirty="0">
                <a:solidFill>
                  <a:srgbClr val="002060"/>
                </a:solidFill>
                <a:latin typeface="Arial" panose="020B0604020202020204" pitchFamily="34" charset="0"/>
                <a:cs typeface="Arial" panose="020B0604020202020204" pitchFamily="34" charset="0"/>
                <a:sym typeface="Wingdings" panose="05000000000000000000" pitchFamily="2" charset="2"/>
              </a:rPr>
              <a:t>Or, au titre de nos règles d’exploitation, </a:t>
            </a:r>
            <a:r>
              <a:rPr lang="fr-FR" sz="1400" b="1" dirty="0">
                <a:solidFill>
                  <a:srgbClr val="002060"/>
                </a:solidFill>
                <a:latin typeface="Arial" panose="020B0604020202020204" pitchFamily="34" charset="0"/>
                <a:cs typeface="Arial" panose="020B0604020202020204" pitchFamily="34" charset="0"/>
                <a:sym typeface="Wingdings" panose="05000000000000000000" pitchFamily="2" charset="2"/>
              </a:rPr>
              <a:t>le matériel était requis depuis le 22 juillet.</a:t>
            </a:r>
          </a:p>
          <a:p>
            <a:pPr marL="285750" indent="-285750" algn="just">
              <a:spcBef>
                <a:spcPts val="0"/>
              </a:spcBef>
              <a:buSzPct val="115000"/>
              <a:buFont typeface="Wingdings" panose="05000000000000000000" pitchFamily="2" charset="2"/>
              <a:buChar char="à"/>
              <a:defRPr/>
            </a:pPr>
            <a:r>
              <a:rPr lang="fr-FR" sz="1400" dirty="0">
                <a:solidFill>
                  <a:srgbClr val="002060"/>
                </a:solidFill>
                <a:latin typeface="Arial" panose="020B0604020202020204" pitchFamily="34" charset="0"/>
                <a:cs typeface="Arial" panose="020B0604020202020204" pitchFamily="34" charset="0"/>
                <a:sym typeface="Wingdings" panose="05000000000000000000" pitchFamily="2" charset="2"/>
              </a:rPr>
              <a:t>Après investigations, les équipes ont relevé une </a:t>
            </a:r>
            <a:r>
              <a:rPr lang="fr-FR" sz="1400" b="1" dirty="0">
                <a:solidFill>
                  <a:srgbClr val="002060"/>
                </a:solidFill>
                <a:latin typeface="Arial" panose="020B0604020202020204" pitchFamily="34" charset="0"/>
                <a:cs typeface="Arial" panose="020B0604020202020204" pitchFamily="34" charset="0"/>
                <a:sym typeface="Wingdings" panose="05000000000000000000" pitchFamily="2" charset="2"/>
              </a:rPr>
              <a:t>défaillance de la vanne de régulation </a:t>
            </a:r>
            <a:r>
              <a:rPr lang="fr-FR" sz="1400" dirty="0">
                <a:solidFill>
                  <a:srgbClr val="002060"/>
                </a:solidFill>
                <a:latin typeface="Arial" panose="020B0604020202020204" pitchFamily="34" charset="0"/>
                <a:cs typeface="Arial" panose="020B0604020202020204" pitchFamily="34" charset="0"/>
                <a:sym typeface="Wingdings" panose="05000000000000000000" pitchFamily="2" charset="2"/>
              </a:rPr>
              <a:t>située en amont de la pompe (problématique de freinage d’une pièce) et ont procédé à sa </a:t>
            </a:r>
            <a:r>
              <a:rPr lang="fr-FR" sz="1400" b="1" dirty="0">
                <a:solidFill>
                  <a:srgbClr val="002060"/>
                </a:solidFill>
                <a:latin typeface="Arial" panose="020B0604020202020204" pitchFamily="34" charset="0"/>
                <a:cs typeface="Arial" panose="020B0604020202020204" pitchFamily="34" charset="0"/>
                <a:sym typeface="Wingdings" panose="05000000000000000000" pitchFamily="2" charset="2"/>
              </a:rPr>
              <a:t>remise en conformité.</a:t>
            </a:r>
          </a:p>
        </p:txBody>
      </p:sp>
    </p:spTree>
    <p:extLst>
      <p:ext uri="{BB962C8B-B14F-4D97-AF65-F5344CB8AC3E}">
        <p14:creationId xmlns:p14="http://schemas.microsoft.com/office/powerpoint/2010/main" val="34820436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BBAFB-9F8F-B15F-4305-AC99773B05BC}"/>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4DE564C2-152C-D400-02FF-3004507DA991}"/>
              </a:ext>
            </a:extLst>
          </p:cNvPr>
          <p:cNvSpPr txBox="1"/>
          <p:nvPr/>
        </p:nvSpPr>
        <p:spPr>
          <a:xfrm>
            <a:off x="1068685" y="184655"/>
            <a:ext cx="9155866" cy="523220"/>
          </a:xfrm>
          <a:prstGeom prst="rect">
            <a:avLst/>
          </a:prstGeom>
          <a:noFill/>
        </p:spPr>
        <p:txBody>
          <a:bodyPr wrap="square" rtlCol="0">
            <a:spAutoFit/>
          </a:bodyPr>
          <a:lstStyle/>
          <a:p>
            <a:r>
              <a:rPr lang="fr-FR" sz="2800" b="1" i="1" dirty="0">
                <a:solidFill>
                  <a:srgbClr val="0070C0"/>
                </a:solidFill>
                <a:latin typeface="Arial" panose="020B0604020202020204" pitchFamily="34" charset="0"/>
                <a:cs typeface="Arial" panose="020B0604020202020204" pitchFamily="34" charset="0"/>
              </a:rPr>
              <a:t>Règles </a:t>
            </a:r>
            <a:r>
              <a:rPr lang="fr-FR" sz="2800" b="1" dirty="0">
                <a:solidFill>
                  <a:srgbClr val="002060"/>
                </a:solidFill>
                <a:latin typeface="Arial" panose="020B0604020202020204" pitchFamily="34" charset="0"/>
                <a:cs typeface="Arial" panose="020B0604020202020204" pitchFamily="34" charset="0"/>
              </a:rPr>
              <a:t>d’exploitation et </a:t>
            </a:r>
            <a:r>
              <a:rPr lang="fr-FR" sz="2800" b="1" i="1" dirty="0">
                <a:solidFill>
                  <a:srgbClr val="0070C0"/>
                </a:solidFill>
                <a:latin typeface="Arial" panose="020B0604020202020204" pitchFamily="34" charset="0"/>
                <a:cs typeface="Arial" panose="020B0604020202020204" pitchFamily="34" charset="0"/>
              </a:rPr>
              <a:t>déclaration</a:t>
            </a:r>
          </a:p>
        </p:txBody>
      </p:sp>
      <p:pic>
        <p:nvPicPr>
          <p:cNvPr id="4" name="Image 3">
            <a:extLst>
              <a:ext uri="{FF2B5EF4-FFF2-40B4-BE49-F238E27FC236}">
                <a16:creationId xmlns:a16="http://schemas.microsoft.com/office/drawing/2014/main" id="{7F54CE6B-9F00-20D3-FF0F-025E5EC5A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21838" y="3684765"/>
            <a:ext cx="2529190" cy="1882027"/>
          </a:xfrm>
          <a:prstGeom prst="rect">
            <a:avLst/>
          </a:prstGeom>
        </p:spPr>
      </p:pic>
      <p:pic>
        <p:nvPicPr>
          <p:cNvPr id="5" name="Image 4">
            <a:extLst>
              <a:ext uri="{FF2B5EF4-FFF2-40B4-BE49-F238E27FC236}">
                <a16:creationId xmlns:a16="http://schemas.microsoft.com/office/drawing/2014/main" id="{D431EC91-0E6C-AEDD-F719-88C6139353A5}"/>
              </a:ext>
            </a:extLst>
          </p:cNvPr>
          <p:cNvPicPr>
            <a:picLocks noChangeAspect="1"/>
          </p:cNvPicPr>
          <p:nvPr/>
        </p:nvPicPr>
        <p:blipFill>
          <a:blip r:embed="rId3"/>
          <a:stretch>
            <a:fillRect/>
          </a:stretch>
        </p:blipFill>
        <p:spPr>
          <a:xfrm>
            <a:off x="0" y="-5019"/>
            <a:ext cx="960408" cy="957340"/>
          </a:xfrm>
          <a:prstGeom prst="rect">
            <a:avLst/>
          </a:prstGeom>
        </p:spPr>
      </p:pic>
      <p:sp>
        <p:nvSpPr>
          <p:cNvPr id="6" name="ZoneTexte 5">
            <a:extLst>
              <a:ext uri="{FF2B5EF4-FFF2-40B4-BE49-F238E27FC236}">
                <a16:creationId xmlns:a16="http://schemas.microsoft.com/office/drawing/2014/main" id="{CBF39150-A9C5-8444-80C8-742EAEAF4A52}"/>
              </a:ext>
            </a:extLst>
          </p:cNvPr>
          <p:cNvSpPr txBox="1"/>
          <p:nvPr/>
        </p:nvSpPr>
        <p:spPr>
          <a:xfrm>
            <a:off x="247259" y="1146020"/>
            <a:ext cx="11553677" cy="1485022"/>
          </a:xfrm>
          <a:prstGeom prst="rect">
            <a:avLst/>
          </a:prstGeom>
          <a:noFill/>
        </p:spPr>
        <p:txBody>
          <a:bodyPr wrap="square" rtlCol="0">
            <a:spAutoFit/>
          </a:bodyPr>
          <a:lstStyle/>
          <a:p>
            <a:pPr algn="just">
              <a:spcBef>
                <a:spcPts val="0"/>
              </a:spcBef>
              <a:buSzPct val="115000"/>
              <a:defRPr/>
            </a:pPr>
            <a:r>
              <a:rPr lang="fr-FR" sz="1600" b="1" dirty="0">
                <a:solidFill>
                  <a:srgbClr val="002060"/>
                </a:solidFill>
                <a:latin typeface="Arial" panose="020B0604020202020204" pitchFamily="34" charset="0"/>
                <a:cs typeface="Arial" panose="020B0604020202020204" pitchFamily="34" charset="0"/>
              </a:rPr>
              <a:t>Pas de conséquences réelles </a:t>
            </a:r>
            <a:r>
              <a:rPr lang="fr-FR" sz="1600" dirty="0">
                <a:solidFill>
                  <a:srgbClr val="002060"/>
                </a:solidFill>
                <a:latin typeface="Arial" panose="020B0604020202020204" pitchFamily="34" charset="0"/>
                <a:cs typeface="Arial" panose="020B0604020202020204" pitchFamily="34" charset="0"/>
              </a:rPr>
              <a:t>: les autres motopompes qui composent ce circuit et les alimentations électriques requises sont restées à tout moment disponibles.</a:t>
            </a:r>
          </a:p>
          <a:p>
            <a:pPr algn="just">
              <a:spcBef>
                <a:spcPts val="0"/>
              </a:spcBef>
              <a:buSzPct val="115000"/>
              <a:defRPr/>
            </a:pPr>
            <a:endParaRPr lang="fr-FR" sz="1050" dirty="0">
              <a:solidFill>
                <a:srgbClr val="002060"/>
              </a:solidFill>
              <a:latin typeface="Arial" panose="020B0604020202020204" pitchFamily="34" charset="0"/>
              <a:cs typeface="Arial" panose="020B0604020202020204" pitchFamily="34" charset="0"/>
            </a:endParaRPr>
          </a:p>
          <a:p>
            <a:pPr algn="just">
              <a:spcBef>
                <a:spcPts val="0"/>
              </a:spcBef>
              <a:buSzPct val="115000"/>
              <a:defRPr/>
            </a:pPr>
            <a:r>
              <a:rPr lang="fr-FR" sz="1600" b="1" dirty="0">
                <a:solidFill>
                  <a:srgbClr val="002060"/>
                </a:solidFill>
                <a:latin typeface="Arial" panose="020B0604020202020204" pitchFamily="34" charset="0"/>
                <a:cs typeface="Arial" panose="020B0604020202020204" pitchFamily="34" charset="0"/>
              </a:rPr>
              <a:t>Conséquences potentielles </a:t>
            </a:r>
            <a:r>
              <a:rPr lang="fr-FR" sz="1600" dirty="0">
                <a:solidFill>
                  <a:srgbClr val="002060"/>
                </a:solidFill>
                <a:latin typeface="Arial" panose="020B0604020202020204" pitchFamily="34" charset="0"/>
                <a:cs typeface="Arial" panose="020B0604020202020204" pitchFamily="34" charset="0"/>
              </a:rPr>
              <a:t>: en cas de perte totale des alimentations électriques et de détection d’absence d’alimentation des générateurs de vapeur requis, les procédures accidentelles permettraient de piloter l’installation vers un état sûr par les moyens électriques de secours disponibles. Par ailleurs, le réacteur était à l’arrêt.</a:t>
            </a:r>
            <a:endParaRPr lang="fr-FR" sz="1600" dirty="0">
              <a:solidFill>
                <a:srgbClr val="002060"/>
              </a:solidFill>
              <a:highlight>
                <a:srgbClr val="FFFF00"/>
              </a:highlight>
              <a:latin typeface="Arial" panose="020B0604020202020204" pitchFamily="34" charset="0"/>
              <a:cs typeface="Arial" panose="020B0604020202020204" pitchFamily="34" charset="0"/>
            </a:endParaRPr>
          </a:p>
        </p:txBody>
      </p:sp>
      <p:sp>
        <p:nvSpPr>
          <p:cNvPr id="8" name="ZoneTexte 7">
            <a:extLst>
              <a:ext uri="{FF2B5EF4-FFF2-40B4-BE49-F238E27FC236}">
                <a16:creationId xmlns:a16="http://schemas.microsoft.com/office/drawing/2014/main" id="{385B04DD-510A-23C8-BFFA-2F65344D2CC4}"/>
              </a:ext>
            </a:extLst>
          </p:cNvPr>
          <p:cNvSpPr txBox="1"/>
          <p:nvPr/>
        </p:nvSpPr>
        <p:spPr>
          <a:xfrm>
            <a:off x="247260" y="2800322"/>
            <a:ext cx="8105028" cy="830997"/>
          </a:xfrm>
          <a:prstGeom prst="rect">
            <a:avLst/>
          </a:prstGeom>
          <a:noFill/>
        </p:spPr>
        <p:txBody>
          <a:bodyPr wrap="square" rtlCol="0">
            <a:spAutoFit/>
          </a:bodyPr>
          <a:lstStyle/>
          <a:p>
            <a:pPr algn="just">
              <a:spcBef>
                <a:spcPts val="0"/>
              </a:spcBef>
              <a:buSzPct val="115000"/>
              <a:defRPr/>
            </a:pPr>
            <a:r>
              <a:rPr lang="fr-FR" sz="1600" b="1" dirty="0">
                <a:solidFill>
                  <a:srgbClr val="002060"/>
                </a:solidFill>
                <a:latin typeface="Arial" panose="020B0604020202020204" pitchFamily="34" charset="0"/>
                <a:cs typeface="Arial" panose="020B0604020202020204" pitchFamily="34" charset="0"/>
              </a:rPr>
              <a:t>Règles d’exploitation </a:t>
            </a:r>
            <a:r>
              <a:rPr lang="fr-FR" sz="1600" dirty="0">
                <a:solidFill>
                  <a:srgbClr val="002060"/>
                </a:solidFill>
                <a:latin typeface="Arial" panose="020B0604020202020204" pitchFamily="34" charset="0"/>
                <a:cs typeface="Arial" panose="020B0604020202020204" pitchFamily="34" charset="0"/>
              </a:rPr>
              <a:t>: dans ce type de situation, </a:t>
            </a:r>
            <a:r>
              <a:rPr lang="fr-FR" sz="1600" b="1" dirty="0">
                <a:solidFill>
                  <a:srgbClr val="002060"/>
                </a:solidFill>
                <a:latin typeface="Arial" panose="020B0604020202020204" pitchFamily="34" charset="0"/>
                <a:cs typeface="Arial" panose="020B0604020202020204" pitchFamily="34" charset="0"/>
              </a:rPr>
              <a:t>les règles d’exploitation exigent une réparation du matériel sous 24h00</a:t>
            </a:r>
            <a:r>
              <a:rPr lang="fr-FR" sz="1600" dirty="0">
                <a:solidFill>
                  <a:srgbClr val="002060"/>
                </a:solidFill>
                <a:latin typeface="Arial" panose="020B0604020202020204" pitchFamily="34" charset="0"/>
                <a:cs typeface="Arial" panose="020B0604020202020204" pitchFamily="34" charset="0"/>
              </a:rPr>
              <a:t>, ce qui n’a pas pu être respecté a posteriori en raison de la </a:t>
            </a:r>
            <a:r>
              <a:rPr lang="fr-FR" sz="1600" b="1" dirty="0">
                <a:solidFill>
                  <a:srgbClr val="002060"/>
                </a:solidFill>
                <a:latin typeface="Arial" panose="020B0604020202020204" pitchFamily="34" charset="0"/>
                <a:cs typeface="Arial" panose="020B0604020202020204" pitchFamily="34" charset="0"/>
              </a:rPr>
              <a:t>détection tardive du défaut</a:t>
            </a:r>
            <a:r>
              <a:rPr lang="fr-FR" sz="1600" dirty="0">
                <a:solidFill>
                  <a:srgbClr val="002060"/>
                </a:solidFill>
                <a:latin typeface="Arial" panose="020B0604020202020204" pitchFamily="34" charset="0"/>
                <a:cs typeface="Arial" panose="020B0604020202020204" pitchFamily="34" charset="0"/>
              </a:rPr>
              <a:t>.</a:t>
            </a:r>
          </a:p>
        </p:txBody>
      </p:sp>
      <p:sp>
        <p:nvSpPr>
          <p:cNvPr id="16" name="Freeform 3">
            <a:extLst>
              <a:ext uri="{FF2B5EF4-FFF2-40B4-BE49-F238E27FC236}">
                <a16:creationId xmlns:a16="http://schemas.microsoft.com/office/drawing/2014/main" id="{9FEADE0B-7937-D131-67B0-A1AAD8E22E70}"/>
              </a:ext>
            </a:extLst>
          </p:cNvPr>
          <p:cNvSpPr/>
          <p:nvPr/>
        </p:nvSpPr>
        <p:spPr>
          <a:xfrm rot="16745374">
            <a:off x="422204" y="3915870"/>
            <a:ext cx="671746" cy="653300"/>
          </a:xfrm>
          <a:custGeom>
            <a:avLst/>
            <a:gdLst/>
            <a:ahLst/>
            <a:cxnLst/>
            <a:rect l="l" t="t" r="r" b="b"/>
            <a:pathLst>
              <a:path w="3010611" h="3763264">
                <a:moveTo>
                  <a:pt x="0" y="0"/>
                </a:moveTo>
                <a:lnTo>
                  <a:pt x="3010611" y="0"/>
                </a:lnTo>
                <a:lnTo>
                  <a:pt x="3010611" y="3763264"/>
                </a:lnTo>
                <a:lnTo>
                  <a:pt x="0" y="376326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fr-FR"/>
          </a:p>
        </p:txBody>
      </p:sp>
      <p:sp>
        <p:nvSpPr>
          <p:cNvPr id="19" name="ZoneTexte 18">
            <a:extLst>
              <a:ext uri="{FF2B5EF4-FFF2-40B4-BE49-F238E27FC236}">
                <a16:creationId xmlns:a16="http://schemas.microsoft.com/office/drawing/2014/main" id="{959AE786-3F0E-B57F-225D-E9A63536A973}"/>
              </a:ext>
            </a:extLst>
          </p:cNvPr>
          <p:cNvSpPr txBox="1"/>
          <p:nvPr/>
        </p:nvSpPr>
        <p:spPr>
          <a:xfrm>
            <a:off x="1133687" y="3902968"/>
            <a:ext cx="4456230" cy="1354217"/>
          </a:xfrm>
          <a:prstGeom prst="rect">
            <a:avLst/>
          </a:prstGeom>
          <a:noFill/>
        </p:spPr>
        <p:txBody>
          <a:bodyPr wrap="square" rtlCol="0">
            <a:spAutoFit/>
          </a:bodyPr>
          <a:lstStyle/>
          <a:p>
            <a:pPr>
              <a:spcBef>
                <a:spcPts val="0"/>
              </a:spcBef>
              <a:buSzPct val="115000"/>
              <a:defRPr/>
            </a:pPr>
            <a:r>
              <a:rPr lang="fr-FR" sz="1600" dirty="0">
                <a:solidFill>
                  <a:srgbClr val="1057C8"/>
                </a:solidFill>
                <a:latin typeface="Arial" panose="020B0604020202020204" pitchFamily="34" charset="0"/>
                <a:cs typeface="Arial" panose="020B0604020202020204" pitchFamily="34" charset="0"/>
              </a:rPr>
              <a:t>Déclaration d’un évènement significatif pour la sûreté de niveau 1 sur l’échelle INES qui compte 7 échelons, le </a:t>
            </a:r>
            <a:r>
              <a:rPr lang="fr-FR" dirty="0">
                <a:solidFill>
                  <a:srgbClr val="1057C8"/>
                </a:solidFill>
                <a:latin typeface="Arial" panose="020B0604020202020204" pitchFamily="34" charset="0"/>
                <a:cs typeface="Arial" panose="020B0604020202020204" pitchFamily="34" charset="0"/>
              </a:rPr>
              <a:t>vendredi</a:t>
            </a:r>
            <a:r>
              <a:rPr lang="fr-FR" sz="1600" dirty="0">
                <a:solidFill>
                  <a:srgbClr val="1057C8"/>
                </a:solidFill>
                <a:latin typeface="Arial" panose="020B0604020202020204" pitchFamily="34" charset="0"/>
                <a:cs typeface="Arial" panose="020B0604020202020204" pitchFamily="34" charset="0"/>
              </a:rPr>
              <a:t> 21 août 2026, à l’Autorité de sûreté nucléaire et de radioprotection.</a:t>
            </a:r>
          </a:p>
        </p:txBody>
      </p:sp>
      <p:sp>
        <p:nvSpPr>
          <p:cNvPr id="23" name="ZoneTexte 22">
            <a:extLst>
              <a:ext uri="{FF2B5EF4-FFF2-40B4-BE49-F238E27FC236}">
                <a16:creationId xmlns:a16="http://schemas.microsoft.com/office/drawing/2014/main" id="{7F1630D2-A95B-1106-23B5-59539561811E}"/>
              </a:ext>
            </a:extLst>
          </p:cNvPr>
          <p:cNvSpPr txBox="1"/>
          <p:nvPr/>
        </p:nvSpPr>
        <p:spPr>
          <a:xfrm>
            <a:off x="382468" y="5707273"/>
            <a:ext cx="10921820" cy="1015663"/>
          </a:xfrm>
          <a:prstGeom prst="rect">
            <a:avLst/>
          </a:prstGeom>
          <a:solidFill>
            <a:srgbClr val="1089FF"/>
          </a:solidFill>
        </p:spPr>
        <p:txBody>
          <a:bodyPr wrap="square" rtlCol="0">
            <a:spAutoFit/>
          </a:bodyPr>
          <a:lstStyle/>
          <a:p>
            <a:r>
              <a:rPr lang="fr-FR" b="1" dirty="0">
                <a:solidFill>
                  <a:schemeClr val="bg1"/>
                </a:solidFill>
                <a:latin typeface="Arial" panose="020B0604020202020204" pitchFamily="34" charset="0"/>
                <a:cs typeface="Arial" panose="020B0604020202020204" pitchFamily="34" charset="0"/>
              </a:rPr>
              <a:t>Actions et prise en compte du retour d’expérience :</a:t>
            </a:r>
          </a:p>
          <a:p>
            <a:pPr marL="342900" indent="-342900">
              <a:buFont typeface="Arial" panose="020B0604020202020204" pitchFamily="34" charset="0"/>
              <a:buChar char="•"/>
            </a:pPr>
            <a:r>
              <a:rPr lang="fr-FR" sz="1400" dirty="0">
                <a:solidFill>
                  <a:schemeClr val="bg1"/>
                </a:solidFill>
                <a:latin typeface="Arial" panose="020B0604020202020204" pitchFamily="34" charset="0"/>
                <a:cs typeface="Arial" panose="020B0604020202020204" pitchFamily="34" charset="0"/>
              </a:rPr>
              <a:t>Expertiser les pièces de rechange similaires, échanger avec le fournisseur à l’origine de la non-qualité.</a:t>
            </a:r>
          </a:p>
          <a:p>
            <a:pPr marL="342900" indent="-342900">
              <a:buFont typeface="Arial" panose="020B0604020202020204" pitchFamily="34" charset="0"/>
              <a:buChar char="•"/>
            </a:pPr>
            <a:r>
              <a:rPr lang="fr-FR" sz="1400" dirty="0">
                <a:solidFill>
                  <a:schemeClr val="bg1"/>
                </a:solidFill>
                <a:latin typeface="Arial" panose="020B0604020202020204" pitchFamily="34" charset="0"/>
                <a:cs typeface="Arial" panose="020B0604020202020204" pitchFamily="34" charset="0"/>
              </a:rPr>
              <a:t>Réviser la spécification de freinage du dispositif.</a:t>
            </a:r>
          </a:p>
          <a:p>
            <a:pPr marL="342900" indent="-342900">
              <a:buFont typeface="Arial" panose="020B0604020202020204" pitchFamily="34" charset="0"/>
              <a:buChar char="•"/>
            </a:pPr>
            <a:r>
              <a:rPr lang="fr-FR" sz="1400" dirty="0">
                <a:solidFill>
                  <a:schemeClr val="bg1"/>
                </a:solidFill>
                <a:latin typeface="Arial" panose="020B0604020202020204" pitchFamily="34" charset="0"/>
                <a:cs typeface="Arial" panose="020B0604020202020204" pitchFamily="34" charset="0"/>
              </a:rPr>
              <a:t>Ajouter un contrôle technique supplémentaire pour valider l’efficacité du freinage dans les procédures d’exploitation.</a:t>
            </a:r>
          </a:p>
        </p:txBody>
      </p:sp>
      <p:pic>
        <p:nvPicPr>
          <p:cNvPr id="27" name="Image 26">
            <a:extLst>
              <a:ext uri="{FF2B5EF4-FFF2-40B4-BE49-F238E27FC236}">
                <a16:creationId xmlns:a16="http://schemas.microsoft.com/office/drawing/2014/main" id="{8D9369C2-15E4-F0F8-E69E-EC425E3D4883}"/>
              </a:ext>
            </a:extLst>
          </p:cNvPr>
          <p:cNvPicPr>
            <a:picLocks noChangeAspect="1"/>
          </p:cNvPicPr>
          <p:nvPr/>
        </p:nvPicPr>
        <p:blipFill>
          <a:blip r:embed="rId5"/>
          <a:stretch>
            <a:fillRect/>
          </a:stretch>
        </p:blipFill>
        <p:spPr>
          <a:xfrm>
            <a:off x="8609162" y="2824741"/>
            <a:ext cx="3050657" cy="2654590"/>
          </a:xfrm>
          <a:prstGeom prst="rect">
            <a:avLst/>
          </a:prstGeom>
        </p:spPr>
      </p:pic>
    </p:spTree>
    <p:extLst>
      <p:ext uri="{BB962C8B-B14F-4D97-AF65-F5344CB8AC3E}">
        <p14:creationId xmlns:p14="http://schemas.microsoft.com/office/powerpoint/2010/main" val="37492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0488A3C-7291-3D86-CC18-A25698B1DCA5}"/>
              </a:ext>
            </a:extLst>
          </p:cNvPr>
          <p:cNvPicPr>
            <a:picLocks noChangeAspect="1"/>
          </p:cNvPicPr>
          <p:nvPr/>
        </p:nvPicPr>
        <p:blipFill>
          <a:blip r:embed="rId2"/>
          <a:stretch>
            <a:fillRect/>
          </a:stretch>
        </p:blipFill>
        <p:spPr>
          <a:xfrm>
            <a:off x="1167061" y="1"/>
            <a:ext cx="11024939" cy="6858000"/>
          </a:xfrm>
          <a:prstGeom prst="rect">
            <a:avLst/>
          </a:prstGeom>
        </p:spPr>
      </p:pic>
      <p:pic>
        <p:nvPicPr>
          <p:cNvPr id="5" name="Image 4">
            <a:extLst>
              <a:ext uri="{FF2B5EF4-FFF2-40B4-BE49-F238E27FC236}">
                <a16:creationId xmlns:a16="http://schemas.microsoft.com/office/drawing/2014/main" id="{1A106F94-9010-282C-0A7F-DFEA2E0D09E2}"/>
              </a:ext>
            </a:extLst>
          </p:cNvPr>
          <p:cNvPicPr>
            <a:picLocks noChangeAspect="1"/>
          </p:cNvPicPr>
          <p:nvPr/>
        </p:nvPicPr>
        <p:blipFill>
          <a:blip r:embed="rId3"/>
          <a:stretch>
            <a:fillRect/>
          </a:stretch>
        </p:blipFill>
        <p:spPr>
          <a:xfrm>
            <a:off x="1167061" y="1124000"/>
            <a:ext cx="3761960" cy="3795448"/>
          </a:xfrm>
          <a:prstGeom prst="rect">
            <a:avLst/>
          </a:prstGeom>
        </p:spPr>
      </p:pic>
      <p:pic>
        <p:nvPicPr>
          <p:cNvPr id="6" name="Image 5">
            <a:extLst>
              <a:ext uri="{FF2B5EF4-FFF2-40B4-BE49-F238E27FC236}">
                <a16:creationId xmlns:a16="http://schemas.microsoft.com/office/drawing/2014/main" id="{D46D5E5C-3C00-AB72-78D7-9FA3CB6D229D}"/>
              </a:ext>
            </a:extLst>
          </p:cNvPr>
          <p:cNvPicPr>
            <a:picLocks noChangeAspect="1"/>
          </p:cNvPicPr>
          <p:nvPr/>
        </p:nvPicPr>
        <p:blipFill>
          <a:blip r:embed="rId4"/>
          <a:stretch>
            <a:fillRect/>
          </a:stretch>
        </p:blipFill>
        <p:spPr>
          <a:xfrm>
            <a:off x="0" y="0"/>
            <a:ext cx="3171825" cy="3171825"/>
          </a:xfrm>
          <a:prstGeom prst="rect">
            <a:avLst/>
          </a:prstGeom>
        </p:spPr>
      </p:pic>
      <p:sp>
        <p:nvSpPr>
          <p:cNvPr id="7" name="ZoneTexte 6">
            <a:extLst>
              <a:ext uri="{FF2B5EF4-FFF2-40B4-BE49-F238E27FC236}">
                <a16:creationId xmlns:a16="http://schemas.microsoft.com/office/drawing/2014/main" id="{4BE6C83D-7308-44C2-A3FC-C52B018C303C}"/>
              </a:ext>
            </a:extLst>
          </p:cNvPr>
          <p:cNvSpPr txBox="1"/>
          <p:nvPr/>
        </p:nvSpPr>
        <p:spPr>
          <a:xfrm>
            <a:off x="1462128" y="3529288"/>
            <a:ext cx="3171825" cy="584775"/>
          </a:xfrm>
          <a:prstGeom prst="rect">
            <a:avLst/>
          </a:prstGeom>
          <a:noFill/>
        </p:spPr>
        <p:txBody>
          <a:bodyPr wrap="square" rtlCol="0">
            <a:spAutoFit/>
          </a:bodyPr>
          <a:lstStyle/>
          <a:p>
            <a:r>
              <a:rPr lang="fr-FR" sz="3200" dirty="0">
                <a:solidFill>
                  <a:schemeClr val="bg1"/>
                </a:solidFill>
                <a:latin typeface="Arial" panose="020B0604020202020204" pitchFamily="34" charset="0"/>
                <a:cs typeface="Arial" panose="020B0604020202020204" pitchFamily="34" charset="0"/>
              </a:rPr>
              <a:t>Des questions ?</a:t>
            </a:r>
          </a:p>
        </p:txBody>
      </p:sp>
    </p:spTree>
    <p:extLst>
      <p:ext uri="{BB962C8B-B14F-4D97-AF65-F5344CB8AC3E}">
        <p14:creationId xmlns:p14="http://schemas.microsoft.com/office/powerpoint/2010/main" val="418833700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2d26f538-337a-4593-a7e6-123667b1a538}" enabled="1" method="Standard" siteId="{e242425b-70fc-44dc-9ddf-c21e304e6c80}" contentBits="0" removed="0"/>
</clbl:labelList>
</file>

<file path=docProps/app.xml><?xml version="1.0" encoding="utf-8"?>
<Properties xmlns="http://schemas.openxmlformats.org/officeDocument/2006/extended-properties" xmlns:vt="http://schemas.openxmlformats.org/officeDocument/2006/docPropsVTypes">
  <TotalTime>2233</TotalTime>
  <Words>404</Words>
  <Application>Microsoft Office PowerPoint</Application>
  <PresentationFormat>Grand écran</PresentationFormat>
  <Paragraphs>26</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Arial</vt:lpstr>
      <vt:lpstr>Calibri</vt:lpstr>
      <vt:lpstr>Calibri Light</vt:lpstr>
      <vt:lpstr>Wingdings</vt:lpstr>
      <vt:lpstr>Thème Office</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DUPONT Coralie</dc:creator>
  <cp:lastModifiedBy>DUPONT Coralie</cp:lastModifiedBy>
  <cp:revision>29</cp:revision>
  <dcterms:created xsi:type="dcterms:W3CDTF">2025-04-27T12:47:28Z</dcterms:created>
  <dcterms:modified xsi:type="dcterms:W3CDTF">2026-10-31T10:50:26Z</dcterms:modified>
</cp:coreProperties>
</file>