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6" r:id="rId4"/>
    <p:sldId id="268" r:id="rId5"/>
    <p:sldId id="269" r:id="rId6"/>
    <p:sldId id="270" r:id="rId7"/>
    <p:sldId id="271" r:id="rId8"/>
    <p:sldId id="267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RIER Camille" initials="PC" lastIdx="1" clrIdx="0">
    <p:extLst>
      <p:ext uri="{19B8F6BF-5375-455C-9EA6-DF929625EA0E}">
        <p15:presenceInfo xmlns:p15="http://schemas.microsoft.com/office/powerpoint/2012/main" userId="S-1-5-21-465735496-1854430574-1556308215-11986" providerId="AD"/>
      </p:ext>
    </p:extLst>
  </p:cmAuthor>
  <p:cmAuthor id="2" name="BACH Angelique" initials="BA" lastIdx="1" clrIdx="1">
    <p:extLst>
      <p:ext uri="{19B8F6BF-5375-455C-9EA6-DF929625EA0E}">
        <p15:presenceInfo xmlns:p15="http://schemas.microsoft.com/office/powerpoint/2012/main" userId="S::angelique.bach@asn.fr::271eb640-629e-4bb2-a773-14c356b3c7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BE"/>
    <a:srgbClr val="232323"/>
    <a:srgbClr val="0A0096"/>
    <a:srgbClr val="FF735F"/>
    <a:srgbClr val="E6E6E6"/>
    <a:srgbClr val="EAF7FE"/>
    <a:srgbClr val="FEF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8837" autoAdjust="0"/>
  </p:normalViewPr>
  <p:slideViewPr>
    <p:cSldViewPr snapToGrid="0">
      <p:cViewPr>
        <p:scale>
          <a:sx n="60" d="100"/>
          <a:sy n="60" d="100"/>
        </p:scale>
        <p:origin x="-72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46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1A7B908-4741-4CFF-B9AF-3E7DA0CFAE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C443A1-01AE-42DF-B576-FA18678C7B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FB16E-F2AD-4B15-82C9-80958EDBB315}" type="datetimeFigureOut">
              <a:rPr lang="fr-FR" smtClean="0"/>
              <a:t>19/10/2026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DB6D08-A3E0-440E-B4D3-49BE0977D5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987D096-60D3-44EE-994D-1D2CC89A46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F02FA-9E16-4D45-8630-299A7D36D21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1227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CEB32-2AD3-4113-AE6E-6101FDAA2F1D}" type="datetimeFigureOut">
              <a:rPr lang="fr-FR" smtClean="0"/>
              <a:t>19/10/2026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A1877-2F69-4D86-8F6D-C843C5017D2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164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Dont chantier de remplacement des mécanismes de grappes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1877-2F69-4D86-8F6D-C843C5017D2B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0759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Dont chantier de remplacement des mécanismes de grappes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1877-2F69-4D86-8F6D-C843C5017D2B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972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Dont chantier de remplacement des mécanismes de grappes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1877-2F69-4D86-8F6D-C843C5017D2B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1961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Dont chantier de remplacement des mécanismes de grappes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1877-2F69-4D86-8F6D-C843C5017D2B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6258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Dont chantier de remplacement des mécanismes de grappes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1877-2F69-4D86-8F6D-C843C5017D2B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7403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Dont chantier de remplacement des mécanismes de grappes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A1877-2F69-4D86-8F6D-C843C5017D2B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2535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360A69B-B1D3-4396-8D60-2819F7B1A41F}"/>
              </a:ext>
            </a:extLst>
          </p:cNvPr>
          <p:cNvGrpSpPr/>
          <p:nvPr userDrawn="1"/>
        </p:nvGrpSpPr>
        <p:grpSpPr>
          <a:xfrm>
            <a:off x="5661941" y="425562"/>
            <a:ext cx="7722284" cy="6768494"/>
            <a:chOff x="5661941" y="425562"/>
            <a:chExt cx="7722284" cy="6768494"/>
          </a:xfrm>
        </p:grpSpPr>
        <p:sp>
          <p:nvSpPr>
            <p:cNvPr id="13" name="Ellipse 4">
              <a:extLst>
                <a:ext uri="{FF2B5EF4-FFF2-40B4-BE49-F238E27FC236}">
                  <a16:creationId xmlns:a16="http://schemas.microsoft.com/office/drawing/2014/main" id="{F802BDB3-2C2E-41CC-969B-BB991D478F09}"/>
                </a:ext>
              </a:extLst>
            </p:cNvPr>
            <p:cNvSpPr/>
            <p:nvPr userDrawn="1"/>
          </p:nvSpPr>
          <p:spPr>
            <a:xfrm>
              <a:off x="9995566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3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llipse 4">
              <a:extLst>
                <a:ext uri="{FF2B5EF4-FFF2-40B4-BE49-F238E27FC236}">
                  <a16:creationId xmlns:a16="http://schemas.microsoft.com/office/drawing/2014/main" id="{4F32FE51-9873-4501-9E2D-52FBB38BB1FD}"/>
                </a:ext>
              </a:extLst>
            </p:cNvPr>
            <p:cNvSpPr/>
            <p:nvPr userDrawn="1"/>
          </p:nvSpPr>
          <p:spPr>
            <a:xfrm>
              <a:off x="7812859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3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4">
              <a:extLst>
                <a:ext uri="{FF2B5EF4-FFF2-40B4-BE49-F238E27FC236}">
                  <a16:creationId xmlns:a16="http://schemas.microsoft.com/office/drawing/2014/main" id="{ED5D7A05-24EF-4517-A978-56427D0E8AD8}"/>
                </a:ext>
              </a:extLst>
            </p:cNvPr>
            <p:cNvSpPr/>
            <p:nvPr userDrawn="1"/>
          </p:nvSpPr>
          <p:spPr>
            <a:xfrm>
              <a:off x="5661941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29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1C8AB23-2298-2D36-4677-E5F23760C8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224" y="4383314"/>
            <a:ext cx="9591675" cy="1230086"/>
          </a:xfrm>
        </p:spPr>
        <p:txBody>
          <a:bodyPr tIns="0" bIns="0" anchor="b">
            <a:normAutofit/>
          </a:bodyPr>
          <a:lstStyle>
            <a:lvl1pPr algn="l">
              <a:lnSpc>
                <a:spcPct val="80000"/>
              </a:lnSpc>
              <a:defRPr sz="4400" b="1" cap="all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dirty="0"/>
              <a:t>Modifiez le </a:t>
            </a:r>
            <a:br>
              <a:rPr lang="fr-FR" dirty="0"/>
            </a:br>
            <a:r>
              <a:rPr lang="fr-FR" dirty="0"/>
              <a:t>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7B351B4-CE1E-3D65-F381-1CF3259F7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6224" y="5618158"/>
            <a:ext cx="9591675" cy="668337"/>
          </a:xfrm>
        </p:spPr>
        <p:txBody>
          <a:bodyPr lIns="122400" tIns="36000" bIns="3600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</a:t>
            </a:r>
            <a:br>
              <a:rPr lang="fr-FR" dirty="0"/>
            </a:br>
            <a:r>
              <a:rPr lang="fr-FR" dirty="0"/>
              <a:t>des sous-titres du masque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EBF99C0F-86DA-4D2D-7A27-0360F1C0CF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4066949"/>
            <a:ext cx="2857500" cy="295275"/>
          </a:xfrm>
        </p:spPr>
        <p:txBody>
          <a:bodyPr lIns="126000" tIns="36000" bIns="0" anchor="b">
            <a:normAutofit/>
          </a:bodyPr>
          <a:lstStyle>
            <a:lvl1pPr marL="0" indent="0">
              <a:spcBef>
                <a:spcPts val="0"/>
              </a:spcBef>
              <a:buNone/>
              <a:defRPr sz="1400" b="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3F973C7-F3AA-CB70-6910-AB0C0BD75E54}"/>
              </a:ext>
            </a:extLst>
          </p:cNvPr>
          <p:cNvGrpSpPr/>
          <p:nvPr userDrawn="1"/>
        </p:nvGrpSpPr>
        <p:grpSpPr>
          <a:xfrm>
            <a:off x="-1562895" y="4445000"/>
            <a:ext cx="1562895" cy="1253402"/>
            <a:chOff x="-1562895" y="0"/>
            <a:chExt cx="1562895" cy="1253402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477E8D3-1337-51A3-9439-F5191BE54E25}"/>
                </a:ext>
              </a:extLst>
            </p:cNvPr>
            <p:cNvSpPr txBox="1"/>
            <p:nvPr userDrawn="1"/>
          </p:nvSpPr>
          <p:spPr>
            <a:xfrm>
              <a:off x="-1562895" y="0"/>
              <a:ext cx="1440000" cy="125340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</a:rPr>
                <a:t>Option du titre</a:t>
              </a:r>
            </a:p>
            <a:p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Vous pouvez supprimer le gras des mots de moindre importance</a:t>
              </a:r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:a16="http://schemas.microsoft.com/office/drawing/2014/main" id="{EB78F9DD-0170-58D1-FF31-8EFAC991FB2D}"/>
                </a:ext>
              </a:extLst>
            </p:cNvPr>
            <p:cNvSpPr/>
            <p:nvPr userDrawn="1"/>
          </p:nvSpPr>
          <p:spPr>
            <a:xfrm rot="5400000">
              <a:off x="-248444" y="231848"/>
              <a:ext cx="368300" cy="128588"/>
            </a:xfrm>
            <a:prstGeom prst="triangl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A00454B7-9325-376A-B9D8-9DFC16C1C4F1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A1AF61D9-341C-4FE9-8EF1-590EA839AF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419105"/>
            <a:ext cx="3022600" cy="75460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E5BAA13-B058-4824-9BB9-02D3C74387DB}"/>
              </a:ext>
            </a:extLst>
          </p:cNvPr>
          <p:cNvSpPr/>
          <p:nvPr userDrawn="1"/>
        </p:nvSpPr>
        <p:spPr>
          <a:xfrm>
            <a:off x="5661941" y="6858000"/>
            <a:ext cx="6536409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692714-4005-4120-A054-B4FF979783B1}"/>
              </a:ext>
            </a:extLst>
          </p:cNvPr>
          <p:cNvSpPr/>
          <p:nvPr userDrawn="1"/>
        </p:nvSpPr>
        <p:spPr>
          <a:xfrm>
            <a:off x="12198350" y="-20161"/>
            <a:ext cx="1591878" cy="687816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B1299D-A8A2-4AC5-8261-4047C527F353}"/>
              </a:ext>
            </a:extLst>
          </p:cNvPr>
          <p:cNvSpPr/>
          <p:nvPr userDrawn="1"/>
        </p:nvSpPr>
        <p:spPr>
          <a:xfrm>
            <a:off x="111967" y="6286495"/>
            <a:ext cx="1212980" cy="450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545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72CEC0-E634-4E72-ADD0-E520AEFAC9B9}"/>
              </a:ext>
            </a:extLst>
          </p:cNvPr>
          <p:cNvGrpSpPr/>
          <p:nvPr userDrawn="1"/>
        </p:nvGrpSpPr>
        <p:grpSpPr>
          <a:xfrm>
            <a:off x="0" y="-669412"/>
            <a:ext cx="13814712" cy="8855842"/>
            <a:chOff x="0" y="-669412"/>
            <a:chExt cx="13814712" cy="885584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BAAB452-DBEA-45AB-8CE4-9428B65D2D74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A00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0DCD4D58-EBBD-4608-A857-93B40A95E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46879" y="6288893"/>
              <a:ext cx="837247" cy="453600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CAE914F-77D1-4D2E-B603-CC89B72609B2}"/>
                </a:ext>
              </a:extLst>
            </p:cNvPr>
            <p:cNvSpPr/>
            <p:nvPr/>
          </p:nvSpPr>
          <p:spPr>
            <a:xfrm rot="9503028">
              <a:off x="5295772" y="-669412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5677D54-B4A1-4E83-B154-D89F49820429}"/>
                </a:ext>
              </a:extLst>
            </p:cNvPr>
            <p:cNvSpPr/>
            <p:nvPr/>
          </p:nvSpPr>
          <p:spPr>
            <a:xfrm rot="18559918">
              <a:off x="7562186" y="2427473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D0ADAE5-4B7D-4857-B814-74CB3BBC9D71}"/>
                </a:ext>
              </a:extLst>
            </p:cNvPr>
            <p:cNvSpPr/>
            <p:nvPr/>
          </p:nvSpPr>
          <p:spPr>
            <a:xfrm rot="2272019">
              <a:off x="4932089" y="1992659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33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B1013BA-2378-47C6-9E39-6832EC0C2842}"/>
                </a:ext>
              </a:extLst>
            </p:cNvPr>
            <p:cNvSpPr/>
            <p:nvPr/>
          </p:nvSpPr>
          <p:spPr>
            <a:xfrm rot="15181930">
              <a:off x="8055755" y="-222604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9" y="4092575"/>
            <a:ext cx="5506402" cy="1990725"/>
          </a:xfrm>
        </p:spPr>
        <p:txBody>
          <a:bodyPr tIns="0" anchor="t">
            <a:normAutofit/>
          </a:bodyPr>
          <a:lstStyle>
            <a:lvl1pPr>
              <a:defRPr sz="2400" u="none">
                <a:solidFill>
                  <a:srgbClr val="FFE6BE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688" y="1562101"/>
            <a:ext cx="3407455" cy="2508250"/>
          </a:xfrm>
        </p:spPr>
        <p:txBody>
          <a:bodyPr bIns="0" anchor="b">
            <a:normAutofit/>
          </a:bodyPr>
          <a:lstStyle>
            <a:lvl1pPr marL="0" indent="0">
              <a:buNone/>
              <a:defRPr sz="13800" b="0">
                <a:solidFill>
                  <a:srgbClr val="FFE6B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bleu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355AA99D-022F-D415-80D1-BC08D868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7B540C3E-C5E6-3328-A566-25E43C336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D631FB3-853F-6F1D-B00B-99F1BAD9E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114EC-ED72-42F0-B640-9AD7930EE862}"/>
              </a:ext>
            </a:extLst>
          </p:cNvPr>
          <p:cNvSpPr/>
          <p:nvPr userDrawn="1"/>
        </p:nvSpPr>
        <p:spPr>
          <a:xfrm>
            <a:off x="6096000" y="-1662793"/>
            <a:ext cx="6102350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899F6F-272C-4E55-9BEA-DD5033A54D45}"/>
              </a:ext>
            </a:extLst>
          </p:cNvPr>
          <p:cNvSpPr/>
          <p:nvPr userDrawn="1"/>
        </p:nvSpPr>
        <p:spPr>
          <a:xfrm>
            <a:off x="5696085" y="6858000"/>
            <a:ext cx="80941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745DCC-9A36-4AAC-9C6B-1B7929FB2A01}"/>
              </a:ext>
            </a:extLst>
          </p:cNvPr>
          <p:cNvSpPr/>
          <p:nvPr userDrawn="1"/>
        </p:nvSpPr>
        <p:spPr>
          <a:xfrm>
            <a:off x="12198349" y="0"/>
            <a:ext cx="1666497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103BAFC-5058-4E81-BEA6-1023712D3DAA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  <a:ln>
            <a:solidFill>
              <a:srgbClr val="FFE6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49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bleu lé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EAD7755-449E-4D5F-98DF-8F06D528C131}"/>
              </a:ext>
            </a:extLst>
          </p:cNvPr>
          <p:cNvGrpSpPr/>
          <p:nvPr userDrawn="1"/>
        </p:nvGrpSpPr>
        <p:grpSpPr>
          <a:xfrm>
            <a:off x="4932089" y="-669412"/>
            <a:ext cx="8882623" cy="8855842"/>
            <a:chOff x="4932089" y="-669412"/>
            <a:chExt cx="8882623" cy="8855842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E7A766B-3BA1-4C92-AED7-7D07D8630864}"/>
                </a:ext>
              </a:extLst>
            </p:cNvPr>
            <p:cNvSpPr/>
            <p:nvPr/>
          </p:nvSpPr>
          <p:spPr>
            <a:xfrm rot="7456679">
              <a:off x="5295772" y="-669412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7719DC8-A262-4B79-A89B-AA3EF3EBF655}"/>
                </a:ext>
              </a:extLst>
            </p:cNvPr>
            <p:cNvSpPr/>
            <p:nvPr/>
          </p:nvSpPr>
          <p:spPr>
            <a:xfrm rot="18517910">
              <a:off x="7562186" y="2427473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E7FDF70-7A82-4229-85EF-C8FCF1D49465}"/>
                </a:ext>
              </a:extLst>
            </p:cNvPr>
            <p:cNvSpPr/>
            <p:nvPr/>
          </p:nvSpPr>
          <p:spPr>
            <a:xfrm rot="2200434">
              <a:off x="4932089" y="1992659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4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55FCBDB-E30C-4179-95CC-3C8BB7B5749F}"/>
                </a:ext>
              </a:extLst>
            </p:cNvPr>
            <p:cNvSpPr/>
            <p:nvPr/>
          </p:nvSpPr>
          <p:spPr>
            <a:xfrm rot="13087286">
              <a:off x="8055755" y="-222604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4092575"/>
            <a:ext cx="5691187" cy="1990725"/>
          </a:xfrm>
        </p:spPr>
        <p:txBody>
          <a:bodyPr tIns="0" anchor="t">
            <a:normAutofit/>
          </a:bodyPr>
          <a:lstStyle>
            <a:lvl1pPr>
              <a:defRPr sz="2400" b="0" u="none"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688" y="1562101"/>
            <a:ext cx="3407455" cy="2508250"/>
          </a:xfrm>
        </p:spPr>
        <p:txBody>
          <a:bodyPr bIns="0" anchor="b">
            <a:normAutofit/>
          </a:bodyPr>
          <a:lstStyle>
            <a:lvl1pPr marL="0" indent="0">
              <a:buNone/>
              <a:defRPr sz="13800" b="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bleu léger</a:t>
            </a:r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DD4DB2E4-54E2-44EB-E4C3-44DE5662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C7BCD7BB-82F6-34FE-A8C9-A212E1E1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459099F2-3B59-95A2-F75D-C38A1DF1F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476722-E9C7-470B-AC4D-66B903A3F147}"/>
              </a:ext>
            </a:extLst>
          </p:cNvPr>
          <p:cNvSpPr/>
          <p:nvPr userDrawn="1"/>
        </p:nvSpPr>
        <p:spPr>
          <a:xfrm>
            <a:off x="6096000" y="-1662793"/>
            <a:ext cx="6102350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C53F2-8C82-4DA5-8055-B51F2A896B53}"/>
              </a:ext>
            </a:extLst>
          </p:cNvPr>
          <p:cNvSpPr/>
          <p:nvPr userDrawn="1"/>
        </p:nvSpPr>
        <p:spPr>
          <a:xfrm>
            <a:off x="5696085" y="6858000"/>
            <a:ext cx="80941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796155-EB59-4CB6-A9AD-3D954D609B21}"/>
              </a:ext>
            </a:extLst>
          </p:cNvPr>
          <p:cNvSpPr/>
          <p:nvPr userDrawn="1"/>
        </p:nvSpPr>
        <p:spPr>
          <a:xfrm>
            <a:off x="12198350" y="0"/>
            <a:ext cx="1591878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0DEC7FE-F935-4FFE-AA15-2CFAF106CA40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545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A3D7B77-27AD-4508-997F-7DE4D5F75EF9}"/>
              </a:ext>
            </a:extLst>
          </p:cNvPr>
          <p:cNvGrpSpPr/>
          <p:nvPr userDrawn="1"/>
        </p:nvGrpSpPr>
        <p:grpSpPr>
          <a:xfrm>
            <a:off x="-385569" y="-623920"/>
            <a:ext cx="12569519" cy="7481920"/>
            <a:chOff x="-385569" y="-623920"/>
            <a:chExt cx="12569519" cy="74819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C174-1195-4F23-9C76-9B5627A031ED}"/>
                </a:ext>
              </a:extLst>
            </p:cNvPr>
            <p:cNvSpPr/>
            <p:nvPr userDrawn="1"/>
          </p:nvSpPr>
          <p:spPr>
            <a:xfrm>
              <a:off x="-8050" y="0"/>
              <a:ext cx="12192000" cy="6858000"/>
            </a:xfrm>
            <a:prstGeom prst="rect">
              <a:avLst/>
            </a:prstGeom>
            <a:solidFill>
              <a:srgbClr val="FF73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Ellipse 4">
              <a:extLst>
                <a:ext uri="{FF2B5EF4-FFF2-40B4-BE49-F238E27FC236}">
                  <a16:creationId xmlns:a16="http://schemas.microsoft.com/office/drawing/2014/main" id="{0BFD6B91-D38F-4ED0-9E21-77B5883A217A}"/>
                </a:ext>
              </a:extLst>
            </p:cNvPr>
            <p:cNvSpPr/>
            <p:nvPr/>
          </p:nvSpPr>
          <p:spPr>
            <a:xfrm>
              <a:off x="3948056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9F7D2914-B50C-4BED-BE2C-8A97D5BCD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6879" y="6288893"/>
              <a:ext cx="837248" cy="453600"/>
            </a:xfrm>
            <a:prstGeom prst="rect">
              <a:avLst/>
            </a:prstGeom>
          </p:spPr>
        </p:pic>
        <p:sp>
          <p:nvSpPr>
            <p:cNvPr id="15" name="Ellipse 4">
              <a:extLst>
                <a:ext uri="{FF2B5EF4-FFF2-40B4-BE49-F238E27FC236}">
                  <a16:creationId xmlns:a16="http://schemas.microsoft.com/office/drawing/2014/main" id="{CE1259DB-C09A-4D93-ACB9-23720556B8E8}"/>
                </a:ext>
              </a:extLst>
            </p:cNvPr>
            <p:cNvSpPr/>
            <p:nvPr/>
          </p:nvSpPr>
          <p:spPr>
            <a:xfrm>
              <a:off x="1765349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4">
              <a:extLst>
                <a:ext uri="{FF2B5EF4-FFF2-40B4-BE49-F238E27FC236}">
                  <a16:creationId xmlns:a16="http://schemas.microsoft.com/office/drawing/2014/main" id="{F915509F-6EF1-45F9-AAB8-F693D4726B5D}"/>
                </a:ext>
              </a:extLst>
            </p:cNvPr>
            <p:cNvSpPr/>
            <p:nvPr/>
          </p:nvSpPr>
          <p:spPr>
            <a:xfrm>
              <a:off x="-385569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4344035"/>
            <a:ext cx="4881563" cy="1990725"/>
          </a:xfrm>
        </p:spPr>
        <p:txBody>
          <a:bodyPr tIns="0" anchor="t">
            <a:normAutofit/>
          </a:bodyPr>
          <a:lstStyle>
            <a:lvl1pPr algn="r">
              <a:defRPr sz="2400" u="none">
                <a:solidFill>
                  <a:srgbClr val="FFE6BE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84508" y="1813561"/>
            <a:ext cx="3407455" cy="2508250"/>
          </a:xfrm>
        </p:spPr>
        <p:txBody>
          <a:bodyPr bIns="0" anchor="b">
            <a:normAutofit/>
          </a:bodyPr>
          <a:lstStyle>
            <a:lvl1pPr marL="0" indent="0" algn="r">
              <a:buNone/>
              <a:defRPr sz="13800" b="0">
                <a:solidFill>
                  <a:srgbClr val="FFE6B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orange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34DE0B3F-7C66-ACD6-E8EA-FD0A70CB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21D34729-2511-E209-EA8A-77FE7A2CF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7FC75202-5109-7898-C139-6A1041C5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3C8145-EFC3-49F0-AE6C-522458152F22}"/>
              </a:ext>
            </a:extLst>
          </p:cNvPr>
          <p:cNvSpPr/>
          <p:nvPr userDrawn="1"/>
        </p:nvSpPr>
        <p:spPr>
          <a:xfrm>
            <a:off x="-1567543" y="-1662793"/>
            <a:ext cx="76635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B07F9-22AE-4069-87B4-87011D8E3F20}"/>
              </a:ext>
            </a:extLst>
          </p:cNvPr>
          <p:cNvSpPr/>
          <p:nvPr userDrawn="1"/>
        </p:nvSpPr>
        <p:spPr>
          <a:xfrm>
            <a:off x="-1599928" y="-20160"/>
            <a:ext cx="1591878" cy="630905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64DE0E5-1FB6-476E-B938-65C8A224870C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  <a:ln>
            <a:solidFill>
              <a:srgbClr val="FFE6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941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orange lé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020" y="4344035"/>
            <a:ext cx="4873943" cy="1990725"/>
          </a:xfrm>
        </p:spPr>
        <p:txBody>
          <a:bodyPr tIns="0" anchor="t">
            <a:normAutofit/>
          </a:bodyPr>
          <a:lstStyle>
            <a:lvl1pPr algn="r">
              <a:defRPr sz="2400" u="none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84508" y="1813561"/>
            <a:ext cx="3407455" cy="2508250"/>
          </a:xfrm>
        </p:spPr>
        <p:txBody>
          <a:bodyPr bIns="0" anchor="b">
            <a:normAutofit/>
          </a:bodyPr>
          <a:lstStyle>
            <a:lvl1pPr marL="0" indent="0" algn="r">
              <a:buNone/>
              <a:defRPr sz="13800" b="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orange léger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8277B13-27A5-C03D-3259-683AB9F5B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C8115B6-C5F8-4D71-A12C-0BF3EE19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0359FDEF-1075-ED0A-50AB-EFD7CFC8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llipse 4">
            <a:extLst>
              <a:ext uri="{FF2B5EF4-FFF2-40B4-BE49-F238E27FC236}">
                <a16:creationId xmlns:a16="http://schemas.microsoft.com/office/drawing/2014/main" id="{C89D9976-949A-42EB-859D-E80B4CC10A95}"/>
              </a:ext>
            </a:extLst>
          </p:cNvPr>
          <p:cNvSpPr/>
          <p:nvPr userDrawn="1"/>
        </p:nvSpPr>
        <p:spPr>
          <a:xfrm>
            <a:off x="3948056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4">
            <a:extLst>
              <a:ext uri="{FF2B5EF4-FFF2-40B4-BE49-F238E27FC236}">
                <a16:creationId xmlns:a16="http://schemas.microsoft.com/office/drawing/2014/main" id="{CC2B5E55-9B96-4B32-A1EE-10B5F4F5DA4D}"/>
              </a:ext>
            </a:extLst>
          </p:cNvPr>
          <p:cNvSpPr/>
          <p:nvPr userDrawn="1"/>
        </p:nvSpPr>
        <p:spPr>
          <a:xfrm>
            <a:off x="1765349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4">
            <a:extLst>
              <a:ext uri="{FF2B5EF4-FFF2-40B4-BE49-F238E27FC236}">
                <a16:creationId xmlns:a16="http://schemas.microsoft.com/office/drawing/2014/main" id="{4304B1BE-B040-428D-BC18-2E34F6E82E71}"/>
              </a:ext>
            </a:extLst>
          </p:cNvPr>
          <p:cNvSpPr/>
          <p:nvPr userDrawn="1"/>
        </p:nvSpPr>
        <p:spPr>
          <a:xfrm>
            <a:off x="-385569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7E136B-58DD-4E47-936D-12355A226BA9}"/>
              </a:ext>
            </a:extLst>
          </p:cNvPr>
          <p:cNvSpPr/>
          <p:nvPr userDrawn="1"/>
        </p:nvSpPr>
        <p:spPr>
          <a:xfrm>
            <a:off x="-607192" y="-1662793"/>
            <a:ext cx="6703192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B954AD-206C-4152-B630-B00798AA4F40}"/>
              </a:ext>
            </a:extLst>
          </p:cNvPr>
          <p:cNvSpPr/>
          <p:nvPr userDrawn="1"/>
        </p:nvSpPr>
        <p:spPr>
          <a:xfrm>
            <a:off x="-1594213" y="-20161"/>
            <a:ext cx="1591878" cy="626856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D763B6C-E7D6-46D1-885B-9B8BDFBAEEFE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26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hidden="1">
            <a:extLst>
              <a:ext uri="{FF2B5EF4-FFF2-40B4-BE49-F238E27FC236}">
                <a16:creationId xmlns:a16="http://schemas.microsoft.com/office/drawing/2014/main" id="{BE51FE69-4C0C-6AC8-1192-B4228D478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F445ED-6B20-7F3A-D030-EF341BB0C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35759" y="1191578"/>
            <a:ext cx="8917493" cy="5057141"/>
          </a:xfrm>
        </p:spPr>
        <p:txBody>
          <a:bodyPr numCol="2" spcCol="1260000"/>
          <a:lstStyle>
            <a:lvl1pPr>
              <a:lnSpc>
                <a:spcPct val="80000"/>
              </a:lnSpc>
              <a:spcBef>
                <a:spcPts val="3000"/>
              </a:spcBef>
              <a:spcAft>
                <a:spcPts val="0"/>
              </a:spcAft>
              <a:defRPr sz="5400" b="0">
                <a:solidFill>
                  <a:schemeClr val="accent2"/>
                </a:solidFill>
              </a:defRPr>
            </a:lvl1pPr>
            <a:lvl2pPr defTabSz="3232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3600000" algn="r"/>
              </a:tabLst>
              <a:defRPr sz="1400" u="none" cap="all" baseline="0">
                <a:solidFill>
                  <a:schemeClr val="accent2"/>
                </a:solidFill>
                <a:effectLst/>
                <a:latin typeface="+mj-lt"/>
              </a:defRPr>
            </a:lvl2pPr>
            <a:lvl3pPr defTabSz="3048000">
              <a:tabLst>
                <a:tab pos="3600000" algn="r"/>
              </a:tabLst>
              <a:defRPr b="1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Deuxième </a:t>
            </a:r>
            <a:br>
              <a:rPr lang="fr-FR" dirty="0"/>
            </a:br>
            <a:r>
              <a:rPr lang="fr-FR" dirty="0"/>
              <a:t>niveau	P.02</a:t>
            </a:r>
          </a:p>
          <a:p>
            <a:pPr lvl="2"/>
            <a:r>
              <a:rPr lang="fr-FR" dirty="0"/>
              <a:t>Troisième niveau	p.03</a:t>
            </a:r>
          </a:p>
          <a:p>
            <a:pPr lvl="2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FEA92C-9CC8-7351-399C-B816654F3F8C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Sommaire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1C37723-AC50-DA67-4243-40001EBC9CD6}"/>
              </a:ext>
            </a:extLst>
          </p:cNvPr>
          <p:cNvGrpSpPr/>
          <p:nvPr userDrawn="1"/>
        </p:nvGrpSpPr>
        <p:grpSpPr>
          <a:xfrm>
            <a:off x="-1544638" y="1212426"/>
            <a:ext cx="1544638" cy="5131387"/>
            <a:chOff x="-1544638" y="1357282"/>
            <a:chExt cx="1544638" cy="513138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89038A-0494-7ECB-C9BF-5D9D5C4EAA09}"/>
                </a:ext>
              </a:extLst>
            </p:cNvPr>
            <p:cNvGrpSpPr/>
            <p:nvPr userDrawn="1"/>
          </p:nvGrpSpPr>
          <p:grpSpPr>
            <a:xfrm>
              <a:off x="-1544638" y="1357282"/>
              <a:ext cx="1544638" cy="5131387"/>
              <a:chOff x="-1544638" y="996950"/>
              <a:chExt cx="1544638" cy="5131387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AC974A6-437A-00F9-7B0C-F420CEED47A8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5131387"/>
                <a:chOff x="-1754187" y="2562423"/>
                <a:chExt cx="1544638" cy="5131387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984D244-2793-B040-86F5-6DDC74F8F7DF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5131387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mettre un N° de page faire une tabulation après le titre et ajoutez « P.00 »</a:t>
                  </a: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973CA577-0299-23A2-7AF4-9BFDBC003999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8105ECDB-AAD4-41A4-BDFE-2E40C59D224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20" name="Espace réservé du contenu 2">
              <a:extLst>
                <a:ext uri="{FF2B5EF4-FFF2-40B4-BE49-F238E27FC236}">
                  <a16:creationId xmlns:a16="http://schemas.microsoft.com/office/drawing/2014/main" id="{C91B352C-99C2-642B-1317-81DC59284D7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473929" y="2604516"/>
              <a:ext cx="1278665" cy="137019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36000" bIns="45720" numCol="1" spcCol="1260000" rtlCol="0">
              <a:norm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3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5400" b="0" kern="1200" cap="all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323215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tabLst>
                  <a:tab pos="3600000" algn="r"/>
                </a:tabLst>
                <a:defRPr sz="1600" b="1" u="none" kern="1200" cap="all" baseline="0">
                  <a:solidFill>
                    <a:schemeClr val="accent2"/>
                  </a:solidFill>
                  <a:effectLst/>
                  <a:latin typeface="+mj-lt"/>
                  <a:ea typeface="+mn-ea"/>
                  <a:cs typeface="+mn-cs"/>
                </a:defRPr>
              </a:lvl2pPr>
              <a:lvl3pPr marL="0" indent="0" algn="l" defTabSz="30480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>
                  <a:tab pos="3600000" algn="r"/>
                </a:tabLst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00</a:t>
              </a:r>
            </a:p>
            <a:p>
              <a:pPr lvl="1"/>
              <a:r>
                <a:rPr lang="fr-FR" dirty="0"/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44ADB92B-4618-C703-95BA-24C9DB27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334C9847-20A6-D0EC-1FE7-899CE047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4A8358FF-1CDA-FAA6-F39C-6ECA0B97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175FDDF4-7705-F2E3-76D5-C0AABC174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E9B6D4D-1BD9-45C8-8907-0934C093DFBB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365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7D8E0-EBB2-5681-E8C3-2011B4FF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F445ED-6B20-7F3A-D030-EF341BB0C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defRPr/>
            </a:lvl1pPr>
            <a:lvl2pPr>
              <a:spcBef>
                <a:spcPts val="12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846CC63-E4A8-EE42-21EF-A368A7E41B19}"/>
              </a:ext>
            </a:extLst>
          </p:cNvPr>
          <p:cNvGrpSpPr/>
          <p:nvPr userDrawn="1"/>
        </p:nvGrpSpPr>
        <p:grpSpPr>
          <a:xfrm>
            <a:off x="-1544638" y="996950"/>
            <a:ext cx="1544638" cy="4392723"/>
            <a:chOff x="-1544638" y="996950"/>
            <a:chExt cx="1544638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89038A-0494-7ECB-C9BF-5D9D5C4EAA09}"/>
                </a:ext>
              </a:extLst>
            </p:cNvPr>
            <p:cNvGrpSpPr/>
            <p:nvPr userDrawn="1"/>
          </p:nvGrpSpPr>
          <p:grpSpPr>
            <a:xfrm>
              <a:off x="-1544638" y="996950"/>
              <a:ext cx="1544638" cy="4392723"/>
              <a:chOff x="-1544638" y="996950"/>
              <a:chExt cx="1544638" cy="4392723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AC974A6-437A-00F9-7B0C-F420CEED47A8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4392723"/>
                <a:chOff x="-1754187" y="2562423"/>
                <a:chExt cx="1544638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984D244-2793-B040-86F5-6DDC74F8F7DF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973CA577-0299-23A2-7AF4-9BFDBC003999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8105ECDB-AAD4-41A4-BDFE-2E40C59D224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6" name="Espace réservé du contenu 2">
              <a:extLst>
                <a:ext uri="{FF2B5EF4-FFF2-40B4-BE49-F238E27FC236}">
                  <a16:creationId xmlns:a16="http://schemas.microsoft.com/office/drawing/2014/main" id="{B6786FC8-6482-720F-6C5C-011DA2C4F0A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nveau i1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1FEA92C-9CC8-7351-399C-B816654F3F8C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et contenu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7567A1-1008-9B84-316D-5F291ADF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06E962-99E9-D48A-99A5-3B6954EC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8A99CB-CD44-2A53-6119-C8319131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9AC0E0A-B2D4-4662-AAC0-B85239E046B4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42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038" y="1156652"/>
            <a:ext cx="5508000" cy="499014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963" y="1156652"/>
            <a:ext cx="5508000" cy="499014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Deux contenus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AA20EC4-35E5-FA91-8494-CA78C51EA515}"/>
              </a:ext>
            </a:extLst>
          </p:cNvPr>
          <p:cNvGrpSpPr/>
          <p:nvPr userDrawn="1"/>
        </p:nvGrpSpPr>
        <p:grpSpPr>
          <a:xfrm>
            <a:off x="-1544638" y="996950"/>
            <a:ext cx="1544638" cy="4392723"/>
            <a:chOff x="-1544638" y="996950"/>
            <a:chExt cx="1544638" cy="439272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2D5C6BB-B372-E9BF-A53D-0A5C60B5E0B6}"/>
                </a:ext>
              </a:extLst>
            </p:cNvPr>
            <p:cNvGrpSpPr/>
            <p:nvPr userDrawn="1"/>
          </p:nvGrpSpPr>
          <p:grpSpPr>
            <a:xfrm>
              <a:off x="-1544638" y="996950"/>
              <a:ext cx="1544638" cy="4392723"/>
              <a:chOff x="-1544638" y="996950"/>
              <a:chExt cx="1544638" cy="4392723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925091A6-3349-44AC-54CC-0652077041B1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4392723"/>
                <a:chOff x="-1754187" y="2562423"/>
                <a:chExt cx="1544638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FFB27EBA-1138-5C68-C74D-A44FF9E87C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2" name="Triangle isocèle 21">
                  <a:extLst>
                    <a:ext uri="{FF2B5EF4-FFF2-40B4-BE49-F238E27FC236}">
                      <a16:creationId xmlns:a16="http://schemas.microsoft.com/office/drawing/2014/main" id="{07B15B93-E4FA-0395-12E3-E54F6602332F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055D239-213C-8206-84EE-8A92E577E93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8" name="Espace réservé du contenu 2">
              <a:extLst>
                <a:ext uri="{FF2B5EF4-FFF2-40B4-BE49-F238E27FC236}">
                  <a16:creationId xmlns:a16="http://schemas.microsoft.com/office/drawing/2014/main" id="{43D65C68-7DE5-9CD3-6015-A3F8C948D35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2A2FAD20-A158-272A-6AE1-0B6593A6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212537E4-8A7D-E22D-D3F0-7B8AF0126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EE0CEB0E-675F-1DC4-59D9-5AC090DB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E7FA85B-C05D-4CE3-A351-A8426067B51E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917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deux contenus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B3B40885-1835-49FD-AEB3-484D14018BA3}"/>
              </a:ext>
            </a:extLst>
          </p:cNvPr>
          <p:cNvSpPr/>
          <p:nvPr userDrawn="1"/>
        </p:nvSpPr>
        <p:spPr>
          <a:xfrm>
            <a:off x="384174" y="1035097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deux contenus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024" name="Groupe 1023">
            <a:extLst>
              <a:ext uri="{FF2B5EF4-FFF2-40B4-BE49-F238E27FC236}">
                <a16:creationId xmlns:a16="http://schemas.microsoft.com/office/drawing/2014/main" id="{A81CDADB-578F-5860-EA48-5714AA082CD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25" name="Groupe 1024">
              <a:extLst>
                <a:ext uri="{FF2B5EF4-FFF2-40B4-BE49-F238E27FC236}">
                  <a16:creationId xmlns:a16="http://schemas.microsoft.com/office/drawing/2014/main" id="{5006693E-D5C1-38B2-80D4-D005247A8F34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027" name="Groupe 1026">
                <a:extLst>
                  <a:ext uri="{FF2B5EF4-FFF2-40B4-BE49-F238E27FC236}">
                    <a16:creationId xmlns:a16="http://schemas.microsoft.com/office/drawing/2014/main" id="{682A5BA3-47C9-BC42-2582-E340B08E66D4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030" name="ZoneTexte 1029">
                  <a:extLst>
                    <a:ext uri="{FF2B5EF4-FFF2-40B4-BE49-F238E27FC236}">
                      <a16:creationId xmlns:a16="http://schemas.microsoft.com/office/drawing/2014/main" id="{7076A617-E894-B4EC-69D2-A977E3EE3162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031" name="Triangle isocèle 1030">
                  <a:extLst>
                    <a:ext uri="{FF2B5EF4-FFF2-40B4-BE49-F238E27FC236}">
                      <a16:creationId xmlns:a16="http://schemas.microsoft.com/office/drawing/2014/main" id="{B16E280D-5609-70EE-10BF-BCD389B01153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028" name="Image 1027">
                <a:extLst>
                  <a:ext uri="{FF2B5EF4-FFF2-40B4-BE49-F238E27FC236}">
                    <a16:creationId xmlns:a16="http://schemas.microsoft.com/office/drawing/2014/main" id="{312A9787-3242-F6E8-A9B7-2EDCF46D74F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026" name="Espace réservé du contenu 2">
              <a:extLst>
                <a:ext uri="{FF2B5EF4-FFF2-40B4-BE49-F238E27FC236}">
                  <a16:creationId xmlns:a16="http://schemas.microsoft.com/office/drawing/2014/main" id="{3E7BDFE4-2B4B-5F7D-BDB8-39313D32EA2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58B4BA78-7FE0-6F46-368E-BBB79DC34C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250B8C9-3217-B934-96E6-FA5FB64AD7E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520962DC-2A30-4E81-EAF0-6FC53D9B0D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467FD9F-5E67-4BE1-A692-264F6CDFA138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27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un contenu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4">
            <a:extLst>
              <a:ext uri="{FF2B5EF4-FFF2-40B4-BE49-F238E27FC236}">
                <a16:creationId xmlns:a16="http://schemas.microsoft.com/office/drawing/2014/main" id="{CDFEAEB4-66E9-436E-9FF5-CADF82DF0EF6}"/>
              </a:ext>
            </a:extLst>
          </p:cNvPr>
          <p:cNvSpPr/>
          <p:nvPr userDrawn="1"/>
        </p:nvSpPr>
        <p:spPr>
          <a:xfrm>
            <a:off x="384174" y="1035097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un contenu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E52ED53-EB34-2DB6-F6BB-86B55EE5BA5B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ACA88F6-D661-A4F9-0BF4-62FA505C2E0A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11DDAE1-9E9A-066B-725A-0B5D92CEB69D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A9C16D4-EB2E-A930-B811-160777D2FDCE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F40AD9E2-A35D-4F81-60C2-486535233601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36FB506D-05C1-8A09-4E01-C93B694B752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F8FC9A66-A977-B252-314A-E6148DE52C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0AA0EB-0B3B-E5DD-5F68-04C2FA65CB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6A72A802-6410-44AC-126F-2A57B2C262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BB9F86F-E7D7-6C0F-BEE0-D28F4E1F4C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7B3CD0F-7D29-4922-B49A-7FE9712C49BB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17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deux contenus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D69E61D2-4013-431A-8AA7-5C13B1706FDC}"/>
              </a:ext>
            </a:extLst>
          </p:cNvPr>
          <p:cNvSpPr/>
          <p:nvPr userDrawn="1"/>
        </p:nvSpPr>
        <p:spPr>
          <a:xfrm>
            <a:off x="384175" y="1035097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deux contenus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3BBCC5C-A0A7-DA5F-EB65-D2F78695A325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FA07DFB-6AD2-C988-6AA7-56733AC6F4A5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F4CEB1D9-1521-90E8-478E-64F75B6D5731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0358D408-F29B-35F7-5BFC-5908A4ABD5A3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Triangle isocèle 17">
                  <a:extLst>
                    <a:ext uri="{FF2B5EF4-FFF2-40B4-BE49-F238E27FC236}">
                      <a16:creationId xmlns:a16="http://schemas.microsoft.com/office/drawing/2014/main" id="{B18023FC-DA3C-5B56-6CDF-C08CDEBAE640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7588E730-6D1C-D231-D845-5F64A49C884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F5CD4995-782D-4324-0C40-E805878CD8C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80ED838B-0701-DA2D-6EBE-48108FD557D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27627DFB-5866-F613-A82B-79C6381A6B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F865D005-83D2-9C28-13DB-4A21C8FD8A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D3EE74B-0656-4BB6-AE28-A35F9B6528B7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29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un contenu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0832A131-AE8F-4964-8081-09A9C858CA1F}"/>
              </a:ext>
            </a:extLst>
          </p:cNvPr>
          <p:cNvSpPr/>
          <p:nvPr userDrawn="1"/>
        </p:nvSpPr>
        <p:spPr>
          <a:xfrm>
            <a:off x="384175" y="1035097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un contenu / bleu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3228331-337B-D7FE-AAAA-8C6BA832B068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9B226ED-575D-9751-DBAF-BA37272C8345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2B0ECAE-E28E-2D6A-72A0-C2AB1D67718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75A9B199-97B8-CDF0-A620-CE0456FEE9E5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Triangle isocèle 17">
                  <a:extLst>
                    <a:ext uri="{FF2B5EF4-FFF2-40B4-BE49-F238E27FC236}">
                      <a16:creationId xmlns:a16="http://schemas.microsoft.com/office/drawing/2014/main" id="{600C0CCB-A8CB-7B28-B5AE-3AC691B3093E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5C25ACA-F15E-22D3-9DAD-DC9FA1FE669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37C5DA58-D77E-9B31-0711-493B4CD6E3C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77B467-9962-95F7-B383-8E982725140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91224123-78A1-B644-4392-2E34DFA5F48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2A5C5FFF-EC52-33E9-507F-25AB8C7916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631BDD6-BC1E-45A5-B7DD-A420B2402AC2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83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deux contenus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lipse 4">
            <a:extLst>
              <a:ext uri="{FF2B5EF4-FFF2-40B4-BE49-F238E27FC236}">
                <a16:creationId xmlns:a16="http://schemas.microsoft.com/office/drawing/2014/main" id="{65B7AFDD-17FE-43E7-B9D2-5D0128DBFC32}"/>
              </a:ext>
            </a:extLst>
          </p:cNvPr>
          <p:cNvSpPr/>
          <p:nvPr userDrawn="1"/>
        </p:nvSpPr>
        <p:spPr>
          <a:xfrm>
            <a:off x="4440774" y="626166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deux contenus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961F46-AC1B-74AD-141B-2F423803105A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9200663-41F4-0F95-F520-8D2C4B1B296D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56A467FC-DB79-10F7-FC09-C7E3BD5CD9B6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D81AEF8-9BD8-4414-0B40-2ADD399273C4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Triangle isocèle 19">
                  <a:extLst>
                    <a:ext uri="{FF2B5EF4-FFF2-40B4-BE49-F238E27FC236}">
                      <a16:creationId xmlns:a16="http://schemas.microsoft.com/office/drawing/2014/main" id="{E0F9696A-386C-EF02-8C8C-D3AB6640957D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A626B64-2498-B4AE-34B7-2D507665DCB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6F61EE98-76F5-DC2F-00D5-FD8BC18843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31DBAB69-A6B0-A82C-6990-1D9B454B49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0F81F29-67C2-635E-7130-2E8BEEB570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FAE5915-72E3-4A02-B255-6AF7B7B722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0510C90-F5B2-4311-B5BF-EDC24968B895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040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un contenu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027F06CF-15FA-4273-B131-359FD19E4030}"/>
              </a:ext>
            </a:extLst>
          </p:cNvPr>
          <p:cNvSpPr/>
          <p:nvPr userDrawn="1"/>
        </p:nvSpPr>
        <p:spPr>
          <a:xfrm>
            <a:off x="4440774" y="626166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un contenu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3E3609-8E76-31B7-25B7-2C12F91F940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0A783B-15CD-7F98-0EDC-1E0B5A91E3BE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CEAA7D6-60EA-389E-8A9A-E6781D19972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750EF28-14A0-1641-FEA2-CC407AA4C1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Triangle isocèle 15">
                  <a:extLst>
                    <a:ext uri="{FF2B5EF4-FFF2-40B4-BE49-F238E27FC236}">
                      <a16:creationId xmlns:a16="http://schemas.microsoft.com/office/drawing/2014/main" id="{76329ACD-900C-1AD1-1D7C-2EEA0B75A7F4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F577F15-6E94-2365-FFF7-9C5E3DEDEEF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AE09C750-E9C7-581F-EF06-FFE7955BB8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98EA-EBEB-C768-8844-A0D302095B4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A9C4B9CD-BF2A-3C47-F6AF-6F81AFA5CC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930A45A9-7C41-B64B-BB3C-1BFD46A14C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0FE8FAF-D0CB-47EC-A261-402A108459C0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29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deux contenus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4">
            <a:extLst>
              <a:ext uri="{FF2B5EF4-FFF2-40B4-BE49-F238E27FC236}">
                <a16:creationId xmlns:a16="http://schemas.microsoft.com/office/drawing/2014/main" id="{796B3ACE-DD57-49AB-840A-2F14A9572515}"/>
              </a:ext>
            </a:extLst>
          </p:cNvPr>
          <p:cNvSpPr/>
          <p:nvPr userDrawn="1"/>
        </p:nvSpPr>
        <p:spPr>
          <a:xfrm>
            <a:off x="4440774" y="626166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deux contenus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961F46-AC1B-74AD-141B-2F423803105A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9200663-41F4-0F95-F520-8D2C4B1B296D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56A467FC-DB79-10F7-FC09-C7E3BD5CD9B6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D81AEF8-9BD8-4414-0B40-2ADD399273C4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Triangle isocèle 19">
                  <a:extLst>
                    <a:ext uri="{FF2B5EF4-FFF2-40B4-BE49-F238E27FC236}">
                      <a16:creationId xmlns:a16="http://schemas.microsoft.com/office/drawing/2014/main" id="{E0F9696A-386C-EF02-8C8C-D3AB6640957D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A626B64-2498-B4AE-34B7-2D507665DCB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6F61EE98-76F5-DC2F-00D5-FD8BC18843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9CD0B7EE-E48E-5044-A48F-2CFD8EA734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3C67DCB9-2C9A-B957-CE95-6FD303F6BC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1C188222-B36F-7C89-181C-E3DF7BCCCF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F7CCF01-3271-4B53-BC63-8EB2766FB095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307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un contenu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6FB9C2A6-6B52-4AFC-AC2D-1BEF6D867B9A}"/>
              </a:ext>
            </a:extLst>
          </p:cNvPr>
          <p:cNvSpPr/>
          <p:nvPr userDrawn="1"/>
        </p:nvSpPr>
        <p:spPr>
          <a:xfrm>
            <a:off x="4440774" y="626166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un contenu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3E3609-8E76-31B7-25B7-2C12F91F940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0A783B-15CD-7F98-0EDC-1E0B5A91E3BE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CEAA7D6-60EA-389E-8A9A-E6781D19972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750EF28-14A0-1641-FEA2-CC407AA4C1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Triangle isocèle 15">
                  <a:extLst>
                    <a:ext uri="{FF2B5EF4-FFF2-40B4-BE49-F238E27FC236}">
                      <a16:creationId xmlns:a16="http://schemas.microsoft.com/office/drawing/2014/main" id="{76329ACD-900C-1AD1-1D7C-2EEA0B75A7F4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F577F15-6E94-2365-FFF7-9C5E3DEDEEF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AE09C750-E9C7-581F-EF06-FFE7955BB8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0537FFA6-6DAE-4124-F9EF-AB94AAAEC2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8" name="Espace réservé du pied de page 17">
            <a:extLst>
              <a:ext uri="{FF2B5EF4-FFF2-40B4-BE49-F238E27FC236}">
                <a16:creationId xmlns:a16="http://schemas.microsoft.com/office/drawing/2014/main" id="{E95FCA02-6689-EE08-9D5B-8F92C5B128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EEF82E77-C672-CB2A-F918-754E2836A2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BB813A6-D16D-4002-9614-7244213EB088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29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30241C-51D2-2FFA-F53D-66D568CE4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51D832-664D-C6D0-E236-B729038DB91E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seul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8593F00-DC01-134D-F1AA-36F52C8A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BCC843-51FC-A0FD-0230-A491E816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1C6382B-D6FB-A3C8-04B6-8F359C41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2F7F75A-C9C5-421B-B865-69B99056491D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387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905DC9-B6F2-AF41-D8E3-B345099E2A44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Vide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6119283-EC88-4E97-E536-B0D3CD0B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38E4DB9-5E66-11B0-ADC1-898A9C9F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F693625-684F-DD41-DD5A-4FC3AE87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7F94B16-A2F7-4325-93C8-8C64431E0644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0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BAF59E-17A3-41AC-24BF-429F30ED8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89" y="121920"/>
            <a:ext cx="11592174" cy="8926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dirty="0"/>
              <a:t>Modifiez le </a:t>
            </a:r>
            <a:br>
              <a:rPr lang="fr-FR" dirty="0"/>
            </a:br>
            <a:r>
              <a:rPr lang="fr-FR" dirty="0"/>
              <a:t>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7A96AB-5B27-E176-1466-AF4DEA164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7" y="1156653"/>
            <a:ext cx="11591926" cy="5057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C2C77E-9AC3-43F0-6CCE-D6C322F73C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3546" y="6436519"/>
            <a:ext cx="274320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D3041-26AC-BE20-310D-04E52721B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307" y="6436519"/>
            <a:ext cx="700935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 b="1" cap="all" baseline="0">
                <a:solidFill>
                  <a:schemeClr val="tx2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376189-E8CE-016C-5DE6-0CEFA6260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7123" y="6436519"/>
            <a:ext cx="62484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cap="all" baseline="0">
                <a:solidFill>
                  <a:schemeClr val="tx2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DB57BB-4944-E60F-E0B1-BFF5945D61A8}"/>
              </a:ext>
            </a:extLst>
          </p:cNvPr>
          <p:cNvSpPr txBox="1"/>
          <p:nvPr userDrawn="1"/>
        </p:nvSpPr>
        <p:spPr>
          <a:xfrm>
            <a:off x="-114300" y="-276999"/>
            <a:ext cx="256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D1DC1E-4E57-1383-EE3F-753FE87395C5}"/>
              </a:ext>
            </a:extLst>
          </p:cNvPr>
          <p:cNvSpPr txBox="1"/>
          <p:nvPr userDrawn="1"/>
        </p:nvSpPr>
        <p:spPr>
          <a:xfrm>
            <a:off x="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Pour renseigner le pied de page : Onglet « Insertion » / « En-tête/Pied » - Renseigner les champ souhaités puis « Appliquer partout »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B7E3FFC8-C2E9-48AD-8A40-DC39C76FCA8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246879" y="6288893"/>
            <a:ext cx="837247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7" r:id="rId3"/>
    <p:sldLayoutId id="2147483668" r:id="rId4"/>
    <p:sldLayoutId id="2147483669" r:id="rId5"/>
    <p:sldLayoutId id="2147483672" r:id="rId6"/>
    <p:sldLayoutId id="2147483650" r:id="rId7"/>
    <p:sldLayoutId id="2147483652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70" r:id="rId15"/>
    <p:sldLayoutId id="2147483671" r:id="rId16"/>
    <p:sldLayoutId id="2147483654" r:id="rId17"/>
    <p:sldLayoutId id="2147483655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2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8900" indent="-889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Wingdings 2" panose="05020102010507070707" pitchFamily="18" charset="2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  <a:sym typeface="Wingdings 2" panose="05020102010507070707" pitchFamily="18" charset="2"/>
        </a:defRPr>
      </a:lvl4pPr>
      <a:lvl5pPr marL="179388" indent="-90488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SzPct val="100000"/>
        <a:buFont typeface="Symbol" panose="05050102010706020507" pitchFamily="18" charset="2"/>
        <a:buChar char="·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66700" indent="-87313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 userDrawn="1">
          <p15:clr>
            <a:srgbClr val="F26B43"/>
          </p15:clr>
        </p15:guide>
        <p15:guide id="2" pos="7491" userDrawn="1">
          <p15:clr>
            <a:srgbClr val="F26B43"/>
          </p15:clr>
        </p15:guide>
        <p15:guide id="3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FF81A8-037E-9094-6CA7-3B15AF0A1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24" y="4383314"/>
            <a:ext cx="11841982" cy="1230086"/>
          </a:xfrm>
        </p:spPr>
        <p:txBody>
          <a:bodyPr>
            <a:normAutofit/>
          </a:bodyPr>
          <a:lstStyle/>
          <a:p>
            <a:r>
              <a:rPr lang="fr-FR" b="0" dirty="0"/>
              <a:t>CLI de Cattenom</a:t>
            </a:r>
            <a:br>
              <a:rPr lang="fr-FR" dirty="0"/>
            </a:b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Inspection de chantiers sur les arrêts pour visite partielle (VP) des réacteurs 2 et 4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748C74D-EBFB-6B4D-379B-A1C594CB23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Novembre 2026</a:t>
            </a:r>
          </a:p>
        </p:txBody>
      </p:sp>
    </p:spTree>
    <p:extLst>
      <p:ext uri="{BB962C8B-B14F-4D97-AF65-F5344CB8AC3E}">
        <p14:creationId xmlns:p14="http://schemas.microsoft.com/office/powerpoint/2010/main" val="1500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0FB8C-CC36-4367-B091-ECB6FB64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Visites partielles des réacteurs 2 et 4 : résumé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79290-093B-4906-96F8-12FAB5E24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789" y="1453432"/>
            <a:ext cx="11591926" cy="1438835"/>
          </a:xfrm>
        </p:spPr>
        <p:txBody>
          <a:bodyPr/>
          <a:lstStyle/>
          <a:p>
            <a:r>
              <a:rPr lang="fr-FR" sz="2000" dirty="0"/>
              <a:t>Objectifs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800" b="0" dirty="0"/>
              <a:t>Rechargement combustible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1800" b="0" dirty="0"/>
              <a:t>Maintenance et contrôles sur différents systèmes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7DBE1-7E73-4DDD-8E60-DB7EB7D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93DCDF8-781E-4C92-ADF2-A983D65EB357}"/>
              </a:ext>
            </a:extLst>
          </p:cNvPr>
          <p:cNvSpPr txBox="1">
            <a:spLocks/>
          </p:cNvSpPr>
          <p:nvPr/>
        </p:nvSpPr>
        <p:spPr>
          <a:xfrm>
            <a:off x="299789" y="2892267"/>
            <a:ext cx="5842922" cy="3275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8900" indent="-88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 2" panose="05020102010507070707" pitchFamily="18" charset="2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ingdings 2" panose="05020102010507070707" pitchFamily="18" charset="2"/>
              </a:defRPr>
            </a:lvl4pPr>
            <a:lvl5pPr marL="179388" indent="-904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·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6700" indent="-8731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Calendrier</a:t>
            </a:r>
          </a:p>
          <a:p>
            <a:pPr lvl="1"/>
            <a:endParaRPr lang="fr-FR" sz="1600" b="0" dirty="0"/>
          </a:p>
          <a:p>
            <a:pPr lvl="1"/>
            <a:endParaRPr lang="fr-FR" sz="1600" b="0" dirty="0"/>
          </a:p>
          <a:p>
            <a:pPr lvl="1"/>
            <a:endParaRPr lang="fr-FR" sz="1600" b="0" dirty="0"/>
          </a:p>
          <a:p>
            <a:pPr lvl="1"/>
            <a:endParaRPr lang="fr-FR" sz="1600" b="0" dirty="0"/>
          </a:p>
          <a:p>
            <a:pPr lvl="1"/>
            <a:endParaRPr lang="fr-FR" sz="1600" b="0" dirty="0"/>
          </a:p>
          <a:p>
            <a:pPr lvl="1"/>
            <a:endParaRPr lang="fr-FR" sz="1600" b="0" dirty="0"/>
          </a:p>
          <a:p>
            <a:pPr lvl="1"/>
            <a:r>
              <a:rPr lang="fr-FR" sz="1800" b="0" dirty="0"/>
              <a:t>=&gt; Deux arrêts concomitants 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E1759701-C778-4A2A-8A01-6E41681F1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228080"/>
              </p:ext>
            </p:extLst>
          </p:nvPr>
        </p:nvGraphicFramePr>
        <p:xfrm>
          <a:off x="344908" y="3334332"/>
          <a:ext cx="5704383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7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dirty="0"/>
                        <a:t>Réacteur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Découplage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mai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31 janvier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Début déchargement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 mai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13 février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Début chargement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 aout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11 juillet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19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Passage à 110°C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17 août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30 août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11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Passage à 100% </a:t>
                      </a:r>
                      <a:r>
                        <a:rPr lang="fr-FR" dirty="0" err="1"/>
                        <a:t>Pn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31 août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150723"/>
                  </a:ext>
                </a:extLst>
              </a:tr>
            </a:tbl>
          </a:graphicData>
        </a:graphic>
      </p:graphicFrame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09E625B3-5545-43F0-869E-4A868AE7199E}"/>
              </a:ext>
            </a:extLst>
          </p:cNvPr>
          <p:cNvSpPr txBox="1">
            <a:spLocks/>
          </p:cNvSpPr>
          <p:nvPr/>
        </p:nvSpPr>
        <p:spPr>
          <a:xfrm>
            <a:off x="6573414" y="1453431"/>
            <a:ext cx="5226968" cy="4983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 kern="1200" cap="all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8900" indent="-88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 2" panose="05020102010507070707" pitchFamily="18" charset="2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ingdings 2" panose="05020102010507070707" pitchFamily="18" charset="2"/>
              </a:defRPr>
            </a:lvl4pPr>
            <a:lvl5pPr marL="179388" indent="-904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Symbol" panose="05050102010706020507" pitchFamily="18" charset="2"/>
              <a:buChar char="·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6700" indent="-87313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Evènements significatifs</a:t>
            </a:r>
          </a:p>
          <a:p>
            <a:pPr lvl="1"/>
            <a:r>
              <a:rPr lang="fr-FR" sz="2600" b="0" dirty="0"/>
              <a:t>Réacteur 2 :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FR" sz="2000" b="0" dirty="0"/>
              <a:t>8 évènements significatifs, dont : </a:t>
            </a:r>
          </a:p>
          <a:p>
            <a:pPr marL="546100" lvl="3" indent="-457200">
              <a:buFont typeface="Arial" panose="020B0604020202020204" pitchFamily="34" charset="0"/>
              <a:buChar char="•"/>
            </a:pPr>
            <a:r>
              <a:rPr lang="fr-FR" sz="1800" b="0" dirty="0"/>
              <a:t>un classé niveau 1 sur l’échelle INES</a:t>
            </a:r>
          </a:p>
          <a:p>
            <a:pPr marL="546100" lvl="3" indent="-457200">
              <a:buFont typeface="Arial" panose="020B0604020202020204" pitchFamily="34" charset="0"/>
              <a:buChar char="•"/>
            </a:pPr>
            <a:r>
              <a:rPr lang="fr-FR" sz="1800" b="0" dirty="0"/>
              <a:t>un évènement significatif environnement</a:t>
            </a:r>
            <a:endParaRPr lang="fr-FR" sz="1100" b="0" dirty="0"/>
          </a:p>
          <a:p>
            <a:pPr lvl="1"/>
            <a:r>
              <a:rPr lang="fr-FR" sz="2600" b="0" dirty="0"/>
              <a:t>Réacteur 4 :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fr-FR" sz="2000" b="0" dirty="0"/>
              <a:t>15 évènements significatifs dont : </a:t>
            </a:r>
          </a:p>
          <a:p>
            <a:pPr marL="374650" lvl="3" indent="-285750">
              <a:buFont typeface="Arial" panose="020B0604020202020204" pitchFamily="34" charset="0"/>
              <a:buChar char="•"/>
            </a:pPr>
            <a:r>
              <a:rPr lang="fr-FR" sz="1800" dirty="0"/>
              <a:t>   u</a:t>
            </a:r>
            <a:r>
              <a:rPr lang="fr-FR" sz="1800" b="0" dirty="0"/>
              <a:t>n classé niveau 1 sur l’échelle INES</a:t>
            </a:r>
          </a:p>
          <a:p>
            <a:pPr lvl="1"/>
            <a:endParaRPr lang="fr-FR" sz="1800" b="0" dirty="0"/>
          </a:p>
          <a:p>
            <a:pPr lvl="1"/>
            <a:endParaRPr lang="fr-FR" sz="1800" b="0" dirty="0"/>
          </a:p>
          <a:p>
            <a:pPr lvl="1"/>
            <a:endParaRPr lang="fr-FR" sz="1800" b="0" dirty="0"/>
          </a:p>
          <a:p>
            <a:pPr lvl="1"/>
            <a:endParaRPr lang="fr-FR" sz="1800" b="0" dirty="0"/>
          </a:p>
        </p:txBody>
      </p:sp>
    </p:spTree>
    <p:extLst>
      <p:ext uri="{BB962C8B-B14F-4D97-AF65-F5344CB8AC3E}">
        <p14:creationId xmlns:p14="http://schemas.microsoft.com/office/powerpoint/2010/main" val="1967342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0FB8C-CC36-4367-B091-ECB6FB64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Visites partielles des réacteurs : Inspections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79290-093B-4906-96F8-12FAB5E24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445412"/>
            <a:ext cx="11591926" cy="4794968"/>
          </a:xfrm>
        </p:spPr>
        <p:txBody>
          <a:bodyPr>
            <a:normAutofit/>
          </a:bodyPr>
          <a:lstStyle/>
          <a:p>
            <a:r>
              <a:rPr lang="fr-FR" sz="2000" dirty="0"/>
              <a:t>Réacteur 2</a:t>
            </a:r>
          </a:p>
          <a:p>
            <a:pPr lvl="1"/>
            <a:r>
              <a:rPr lang="fr-FR" sz="1800" dirty="0"/>
              <a:t>Inspections réalisées par l’ASNR </a:t>
            </a:r>
            <a:r>
              <a:rPr lang="fr-FR" sz="1800" b="0" dirty="0"/>
              <a:t>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2000" b="0" dirty="0"/>
              <a:t>Inspection des 16 et 23 juin 2026 : </a:t>
            </a:r>
          </a:p>
          <a:p>
            <a:pPr marL="260350" lvl="3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I</a:t>
            </a:r>
            <a:r>
              <a:rPr lang="fr-FR" sz="2000" b="0" dirty="0"/>
              <a:t>nspections de différents locaux pour contrôler le respect de la radioprotection, de la sécurité, de la qualité, du bon contrôle des interventions.</a:t>
            </a:r>
          </a:p>
          <a:p>
            <a:pPr marL="260350" lvl="3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 err="1"/>
              <a:t>Etat</a:t>
            </a:r>
            <a:r>
              <a:rPr lang="fr-FR" sz="2000" dirty="0"/>
              <a:t> général des chantiers et locaux visités le 16 juin : pas au niveau attendu.</a:t>
            </a:r>
          </a:p>
          <a:p>
            <a:pPr marL="260350" lvl="3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000" dirty="0"/>
              <a:t>Amélioration notable constatée le 23 juin lors de la deuxième partie.</a:t>
            </a:r>
            <a:endParaRPr lang="fr-FR" sz="2000" b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7DBE1-7E73-4DDD-8E60-DB7EB7D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8865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0FB8C-CC36-4367-B091-ECB6FB64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Visites partielles des réacteurs : Inspections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79290-093B-4906-96F8-12FAB5E24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415656"/>
            <a:ext cx="11591926" cy="5302609"/>
          </a:xfrm>
        </p:spPr>
        <p:txBody>
          <a:bodyPr>
            <a:normAutofit/>
          </a:bodyPr>
          <a:lstStyle/>
          <a:p>
            <a:r>
              <a:rPr lang="fr-FR" sz="2000" dirty="0"/>
              <a:t>Réacteur 2 et 4</a:t>
            </a:r>
          </a:p>
          <a:p>
            <a:pPr lvl="1"/>
            <a:r>
              <a:rPr lang="fr-FR" sz="1600" dirty="0"/>
              <a:t>Inspections réalisées par l’ASNR </a:t>
            </a:r>
            <a:r>
              <a:rPr lang="fr-FR" sz="1600" b="0" dirty="0"/>
              <a:t>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800" b="0" dirty="0"/>
              <a:t>Inspection du 22 juillet 2026 : Bilan général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Inspection </a:t>
            </a:r>
            <a:r>
              <a:rPr lang="fr-FR" sz="1800" b="1" dirty="0"/>
              <a:t>inopinée</a:t>
            </a:r>
            <a:r>
              <a:rPr lang="fr-FR" sz="1800" b="0" dirty="0"/>
              <a:t> de l'ASNR menée au CNPE de Cattenom.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Périmètre : arrêts pour visite partielle des réacteurs 2 et 4.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Constats satisfaisants sur plusieurs chantiers (ex: alignement GMPP, vannes RCV).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État général de certains locaux et chantiers </a:t>
            </a:r>
            <a:r>
              <a:rPr lang="fr-FR" sz="1800" b="1" dirty="0"/>
              <a:t>non conforme aux attentes</a:t>
            </a:r>
            <a:r>
              <a:rPr lang="fr-FR" sz="1800" b="0" dirty="0"/>
              <a:t>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Réactivité immédiate de l'exploitant soulignée pendant l'inspection.</a:t>
            </a:r>
          </a:p>
          <a:p>
            <a:pPr marL="350838" lvl="4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800" b="0" dirty="0"/>
          </a:p>
          <a:p>
            <a:pPr marL="260350" lvl="3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800" b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7DBE1-7E73-4DDD-8E60-DB7EB7D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97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0FB8C-CC36-4367-B091-ECB6FB64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Visites partielles des réacteurs : Inspections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79290-093B-4906-96F8-12FAB5E24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031515"/>
            <a:ext cx="11591926" cy="5302609"/>
          </a:xfrm>
        </p:spPr>
        <p:txBody>
          <a:bodyPr>
            <a:normAutofit/>
          </a:bodyPr>
          <a:lstStyle/>
          <a:p>
            <a:r>
              <a:rPr lang="fr-FR" sz="2000" dirty="0"/>
              <a:t>Réacteur 2 et 4</a:t>
            </a:r>
          </a:p>
          <a:p>
            <a:pPr lvl="1"/>
            <a:r>
              <a:rPr lang="fr-FR" sz="1600" dirty="0"/>
              <a:t>Inspections réalisées par l’ASNR </a:t>
            </a:r>
            <a:r>
              <a:rPr lang="fr-FR" sz="1600" b="0" dirty="0"/>
              <a:t>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800" b="0" dirty="0"/>
              <a:t>Inspection du 22 juillet 2026  : Enjeux de nettoyage des locaux RRI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Local des pompes RRI (réacteur 2, voie A) : nettoyage post-sablage par un prestataire.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Utilisation d'un tuyau d'arrosage provoquant un ruissellement sur les équipements électriques et mécaniques.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Rallonge électrique branchée trouvée au sol dans l'eau.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Méthode de nettoyage inadaptée générant un risque pour la disponibilité des matériels.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Infiltration d’eau (quelques gouttes par minut</a:t>
            </a:r>
            <a:r>
              <a:rPr lang="fr-FR" sz="1800" dirty="0"/>
              <a:t>e)</a:t>
            </a:r>
            <a:r>
              <a:rPr lang="fr-FR" sz="1800" b="0" dirty="0"/>
              <a:t> identifiée au plafond du local inférieur (voie B) sur des chemins de câbles : demande d’analyse du </a:t>
            </a:r>
            <a:r>
              <a:rPr lang="fr-FR" sz="1800" b="1" dirty="0"/>
              <a:t>risque éventuel de mode commun</a:t>
            </a:r>
            <a:r>
              <a:rPr lang="fr-FR" sz="1800" b="0" dirty="0"/>
              <a:t>. </a:t>
            </a:r>
          </a:p>
          <a:p>
            <a:pPr marL="350838" lvl="4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800" b="0" dirty="0"/>
          </a:p>
          <a:p>
            <a:pPr marL="260350" lvl="3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800" b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7DBE1-7E73-4DDD-8E60-DB7EB7D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307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0FB8C-CC36-4367-B091-ECB6FB64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Visites partielles des réacteurs : Inspections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79290-093B-4906-96F8-12FAB5E24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031515"/>
            <a:ext cx="11442784" cy="5302609"/>
          </a:xfrm>
        </p:spPr>
        <p:txBody>
          <a:bodyPr>
            <a:normAutofit/>
          </a:bodyPr>
          <a:lstStyle/>
          <a:p>
            <a:r>
              <a:rPr lang="fr-FR" sz="2000" dirty="0"/>
              <a:t>Réacteur 2 et 4</a:t>
            </a:r>
          </a:p>
          <a:p>
            <a:pPr lvl="1"/>
            <a:r>
              <a:rPr lang="fr-FR" sz="1600" dirty="0"/>
              <a:t>Inspections réalisées par l’ASNR </a:t>
            </a:r>
            <a:r>
              <a:rPr lang="fr-FR" sz="1600" b="0" dirty="0"/>
              <a:t>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800" b="0" dirty="0"/>
              <a:t>Inspection du 22 juillet 2026  : Ecarts récurrents dans la tenue des chantiers</a:t>
            </a:r>
          </a:p>
          <a:p>
            <a:pPr marL="350838" lvl="4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 Local des soupapes du pressuriseur : présence de déchets (gants, rilsans) et bidons non étiquetés malgré la fin des travaux plusieurs jours auparavant.   </a:t>
            </a:r>
            <a:endParaRPr lang="fr-FR" sz="1800" dirty="0"/>
          </a:p>
          <a:p>
            <a:pPr marL="350838" lvl="4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Bâtiment réacteur : état de saleté d’un étage important avec présence de gravats bouchant un entonnoir, visserie, tête de marteau.   </a:t>
            </a:r>
          </a:p>
          <a:p>
            <a:pPr marL="350838" lvl="4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Multiples traces de bore cristallisé.   </a:t>
            </a:r>
          </a:p>
          <a:p>
            <a:pPr marL="350838" lvl="4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Demande de l'ASNR : analyser les causes de la non-détection de ces écarts lors des rondes de surveillance internes. </a:t>
            </a:r>
          </a:p>
          <a:p>
            <a:pPr marL="260350" lvl="3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800" b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7DBE1-7E73-4DDD-8E60-DB7EB7D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003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0FB8C-CC36-4367-B091-ECB6FB64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Visites partielles des réacteurs : Inspections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79290-093B-4906-96F8-12FAB5E24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031515"/>
            <a:ext cx="11591926" cy="5302609"/>
          </a:xfrm>
        </p:spPr>
        <p:txBody>
          <a:bodyPr>
            <a:normAutofit/>
          </a:bodyPr>
          <a:lstStyle/>
          <a:p>
            <a:r>
              <a:rPr lang="fr-FR" sz="2000" dirty="0"/>
              <a:t>Réacteur 2 et 4</a:t>
            </a:r>
          </a:p>
          <a:p>
            <a:pPr lvl="1"/>
            <a:r>
              <a:rPr lang="fr-FR" sz="1600" dirty="0"/>
              <a:t>Inspections réalisées par l’ASNR </a:t>
            </a:r>
            <a:r>
              <a:rPr lang="fr-FR" sz="1600" b="0" dirty="0"/>
              <a:t>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800" b="0" dirty="0"/>
              <a:t>Inspection du 22 juillet 2026  : Réponses apportées par l’exploitant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 Mode commun : une analyse a montré que l’inondation ne </a:t>
            </a:r>
            <a:r>
              <a:rPr lang="fr-FR" sz="1800" dirty="0"/>
              <a:t>représente pas un </a:t>
            </a:r>
            <a:r>
              <a:rPr lang="fr-FR" sz="1800" b="0" dirty="0"/>
              <a:t>mode commun entre les voies A et B RRI, en raison d’un faible débit entre les locaux.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/>
              <a:t>Mode commun : des travaux vont être entrepris pour éviter toute infiltration d’eau dans les locaux inférieurs, sur le réacteur 2, 3, 4 et 1.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/>
              <a:t>Sablage : nouvelle méthode de collecte des eaux de nettoyage à venir.  </a:t>
            </a:r>
          </a:p>
          <a:p>
            <a:pPr marL="350838" lvl="4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b="0" dirty="0"/>
              <a:t>Pour le mauvais repli des chantiers, l’exploitant indique que la majorité des écarts avaient été déjà repérés. Le dispositif de surveillance n’est pas remis en question par l’exploitant. </a:t>
            </a:r>
          </a:p>
          <a:p>
            <a:pPr marL="260350" lvl="3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fr-FR" sz="1800" b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7DBE1-7E73-4DDD-8E60-DB7EB7D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2318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0FB8C-CC36-4367-B091-ECB6FB641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Visites partielles des réacteurs : Inspections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879290-093B-4906-96F8-12FAB5E24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445412"/>
            <a:ext cx="11442784" cy="4794968"/>
          </a:xfrm>
        </p:spPr>
        <p:txBody>
          <a:bodyPr>
            <a:normAutofit/>
          </a:bodyPr>
          <a:lstStyle/>
          <a:p>
            <a:r>
              <a:rPr lang="fr-FR" sz="2000" dirty="0"/>
              <a:t>Réacteur 2 et 4</a:t>
            </a:r>
          </a:p>
          <a:p>
            <a:pPr marL="285750" lvl="1" indent="-285750" algn="just">
              <a:buFont typeface="Symbol" panose="05050102010706020507" pitchFamily="18" charset="2"/>
              <a:buChar char="Þ"/>
            </a:pPr>
            <a:r>
              <a:rPr lang="fr-FR" sz="2400" b="0" dirty="0"/>
              <a:t> </a:t>
            </a:r>
            <a:r>
              <a:rPr lang="fr-FR" sz="2200" b="0" dirty="0"/>
              <a:t>Les activités contrôlées se sont déroulés de manière satisfaisante, conformément aux attendus techniques. </a:t>
            </a:r>
          </a:p>
          <a:p>
            <a:pPr marL="285750" lvl="1" indent="-285750" algn="just">
              <a:buFont typeface="Symbol" panose="05050102010706020507" pitchFamily="18" charset="2"/>
              <a:buChar char="Þ"/>
            </a:pPr>
            <a:r>
              <a:rPr lang="fr-FR" sz="2200" b="0" dirty="0"/>
              <a:t> La tenue des chantiers présente des points en dessous des attendus de manière  récurrente.</a:t>
            </a:r>
          </a:p>
          <a:p>
            <a:pPr marL="285750" lvl="1" indent="-285750" algn="just">
              <a:buFont typeface="Symbol" panose="05050102010706020507" pitchFamily="18" charset="2"/>
              <a:buChar char="Þ"/>
            </a:pPr>
            <a:r>
              <a:rPr lang="fr-FR" sz="2200" b="0" dirty="0"/>
              <a:t> L’exploitant a apporté des réponses et solutions dans un délai convenable. </a:t>
            </a:r>
          </a:p>
          <a:p>
            <a:pPr marL="285750" lvl="1" indent="-285750" algn="just">
              <a:buFont typeface="Symbol" panose="05050102010706020507" pitchFamily="18" charset="2"/>
              <a:buChar char="Þ"/>
            </a:pPr>
            <a:r>
              <a:rPr lang="fr-FR" sz="2200" b="0" dirty="0"/>
              <a:t> Difficultés associées à la concomitance des arrêts, vacances, préparation de visite décennale.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07DBE1-7E73-4DDD-8E60-DB7EB7DC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49328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NR">
      <a:dk1>
        <a:sysClr val="windowText" lastClr="000000"/>
      </a:dk1>
      <a:lt1>
        <a:sysClr val="window" lastClr="FFFFFF"/>
      </a:lt1>
      <a:dk2>
        <a:srgbClr val="0A0096"/>
      </a:dk2>
      <a:lt2>
        <a:srgbClr val="E7E6E6"/>
      </a:lt2>
      <a:accent1>
        <a:srgbClr val="0A0096"/>
      </a:accent1>
      <a:accent2>
        <a:srgbClr val="0082FF"/>
      </a:accent2>
      <a:accent3>
        <a:srgbClr val="AFE1FA"/>
      </a:accent3>
      <a:accent4>
        <a:srgbClr val="FF735F"/>
      </a:accent4>
      <a:accent5>
        <a:srgbClr val="FFAF96"/>
      </a:accent5>
      <a:accent6>
        <a:srgbClr val="FFE6BE"/>
      </a:accent6>
      <a:hlink>
        <a:srgbClr val="0A0096"/>
      </a:hlink>
      <a:folHlink>
        <a:srgbClr val="0A0096"/>
      </a:folHlink>
    </a:clrScheme>
    <a:fontScheme name="Arial Black -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DB5B6F7D-8A42-4002-8D75-71651705EF3C}" vid="{3A57138E-BCE1-41D1-AFC5-EB9903D2433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ASNR Masque presentation-20250113</Template>
  <TotalTime>568</TotalTime>
  <Words>756</Words>
  <Application>Microsoft Office PowerPoint</Application>
  <PresentationFormat>Grand écran</PresentationFormat>
  <Paragraphs>107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Calibri</vt:lpstr>
      <vt:lpstr>Symbol</vt:lpstr>
      <vt:lpstr>Wingdings 2</vt:lpstr>
      <vt:lpstr>Thème Office</vt:lpstr>
      <vt:lpstr>CLI de Cattenom Inspection de chantiers sur les arrêts pour visite partielle (VP) des réacteurs 2 et 4</vt:lpstr>
      <vt:lpstr>Visites partielles des réacteurs 2 et 4 : résumé</vt:lpstr>
      <vt:lpstr>Visites partielles des réacteurs : Inspections</vt:lpstr>
      <vt:lpstr>Visites partielles des réacteurs : Inspections</vt:lpstr>
      <vt:lpstr>Visites partielles des réacteurs : Inspections</vt:lpstr>
      <vt:lpstr>Visites partielles des réacteurs : Inspections</vt:lpstr>
      <vt:lpstr>Visites partielles des réacteurs : Inspections</vt:lpstr>
      <vt:lpstr>Visites partielles des réacteurs : Inspections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Exemple de titre  de présentation</dc:title>
  <dc:creator>PERIER Camille</dc:creator>
  <cp:lastModifiedBy>BLANCHARD Vincent</cp:lastModifiedBy>
  <cp:revision>59</cp:revision>
  <dcterms:created xsi:type="dcterms:W3CDTF">2025-01-23T15:49:27Z</dcterms:created>
  <dcterms:modified xsi:type="dcterms:W3CDTF">2026-10-19T12:26:11Z</dcterms:modified>
</cp:coreProperties>
</file>