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257" r:id="rId3"/>
    <p:sldId id="2147377198" r:id="rId4"/>
    <p:sldId id="4544" r:id="rId5"/>
    <p:sldId id="284" r:id="rId6"/>
    <p:sldId id="2147377210" r:id="rId7"/>
    <p:sldId id="2147377208" r:id="rId8"/>
    <p:sldId id="2147377212" r:id="rId9"/>
    <p:sldId id="2147377214" r:id="rId10"/>
    <p:sldId id="2147377211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5815"/>
    <a:srgbClr val="FFD13F"/>
    <a:srgbClr val="45535F"/>
    <a:srgbClr val="0070A4"/>
    <a:srgbClr val="105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64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1DEEA-97B2-4531-A196-5D4130D84325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3D4FC0-8656-4D89-BFB9-16FCC0094F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1188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608AA-3AE6-4956-6F83-987B5D2B4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79694EE-C035-075D-4730-69BE72335B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C83255-649B-8840-20EA-C7064A91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C87F91-7508-7B1D-0C18-0518C5B72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566F5A-A280-AE2E-399D-AE0CD8E4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54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01236-5F25-0CC0-8970-E744AD45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B8AD1-449F-B4B7-E098-4CCEE5874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43D140-C937-743F-B297-829DBA47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71D90A-C6F1-E459-5D6E-D7B91A20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BE93EB-2AA8-F5AC-87B0-45DB49985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9945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D7110A-1062-6374-F1D4-2965F54A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22E3D0-4D06-BA56-B9C5-E309FB6D5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1606B-1208-EF18-29F9-66457EAFA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A53D3-4455-FB10-AC0C-15FF08437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45BFCD-0166-8D70-FAB1-85EE8D54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63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01403-05AB-3DF2-722A-A1183910B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567307-CC7A-16B7-BE00-DDDB8F7C9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9C2169-3AAD-AA28-16A2-01972317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6CD1DA-394A-CF0C-88C9-C1CAD3CB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24EFB1-3C90-E8C2-5AA9-52D17BA1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85FCF2-08E2-A27D-0731-9EA7C3B0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76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D4B3FA-274F-44BB-48D2-EFC966BEB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40C5B22-3A97-F17F-B707-19E30033E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0E110-3A6D-9E32-61E8-660041C6B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1A70898-DB71-EADC-3147-F608727C6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53F62-232D-EBCA-55E0-628D6A5D4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1110D0-E685-FB8D-27FB-C1E24725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0449FC-3D8D-9FDD-8955-B969E720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594183-574B-DAC8-30AD-E8CDD87B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234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6C20F-4CAE-5D8C-8269-85530BB0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F1A17B-6F91-E471-D6C2-7C65FD83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9ADB054-8C94-A8D1-6F60-F933564F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EED847-2E92-C693-9F3A-D9E4763B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96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41E8DBA-6C81-7E0D-B060-107FABBB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00DC96-BEAA-DE8D-7B49-D0709D1F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210DD6-46A1-AD3C-39CA-FAD65BBB0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49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E5CFF-0703-F5DD-C0C9-63B49AC8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33EF61-4E4F-2138-87C6-B25675BC1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858F58-FD4E-A728-8AC5-38F49CEE8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353116-7AB6-011C-90B6-E45AEC19D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04D47A-FB2B-943D-1503-E8139158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1CE289-1729-5B8A-27D2-89F862C2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276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C28A06-F073-8226-E453-C6A92072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0BF33A-F1D9-250B-91AF-44DEB5687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B8BD3E8-9EA7-1EB9-0B84-718B2ADAF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8138C2-34F6-706D-D148-403FDC2F6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DB0A2B-91AE-08B2-91F6-2FC53B682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4D5210-13AD-E3FC-C29C-5070DE2F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27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0D09-A37B-2992-EE9B-AE93E3A79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D4A360-C190-98AE-EC3F-DA2BDC19D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2CB369-F0F6-FFA6-8A1E-0177DF07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C33B09-28B3-F166-F646-E5F6A097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CD693-588A-6456-CD14-503AB237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47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B923F02-DC4F-5CDC-0E68-66B4A6C848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E0FFFC-2D52-DFDE-EA6B-0B411DDC9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F11FFE-F9A3-B3E9-9BE1-E0CD116F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1056D9-AA9F-6243-EF0A-CA66602BE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B6407-D72E-DD6E-034F-40D0FE79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89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D87B3B7-B213-F1D6-C199-0D578FC1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F63100-4C8A-842D-1DDE-DA1F4E629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B640A-DB19-14ED-B472-490C87480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FD16C-CC63-4CA8-AE0C-67749A5BECD3}" type="datetimeFigureOut">
              <a:rPr lang="fr-FR" smtClean="0"/>
              <a:t>01/11/2026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FE5BC5-AF00-AC32-2B8C-F759ED71B2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FB7B50-7DC9-F5AE-F461-01DC986A1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1E6F1-BF1D-472E-88DC-0C02103E18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89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0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plein air, eau, nuage, arbre&#10;&#10;Le contenu généré par l’IA peut être incorrect.">
            <a:extLst>
              <a:ext uri="{FF2B5EF4-FFF2-40B4-BE49-F238E27FC236}">
                <a16:creationId xmlns:a16="http://schemas.microsoft.com/office/drawing/2014/main" id="{36760ABF-B3EC-DBF9-398A-D9AAFAB6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" b="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" name="Image 3" descr="Une image contenant clipart, conception, noir et blanc&#10;&#10;Le contenu généré par l’IA peut être incorrect.">
            <a:extLst>
              <a:ext uri="{FF2B5EF4-FFF2-40B4-BE49-F238E27FC236}">
                <a16:creationId xmlns:a16="http://schemas.microsoft.com/office/drawing/2014/main" id="{A9C32D45-4FED-522A-1C04-2F6D499CB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156" y="1051035"/>
            <a:ext cx="3790931" cy="3790931"/>
          </a:xfrm>
          <a:prstGeom prst="rect">
            <a:avLst/>
          </a:prstGeom>
        </p:spPr>
      </p:pic>
      <p:pic>
        <p:nvPicPr>
          <p:cNvPr id="5" name="Image 4" descr="Une image contenant Graphique&#10;&#10;Description générée automatiquement">
            <a:extLst>
              <a:ext uri="{FF2B5EF4-FFF2-40B4-BE49-F238E27FC236}">
                <a16:creationId xmlns:a16="http://schemas.microsoft.com/office/drawing/2014/main" id="{88CED509-3483-ABBB-C2E4-8763640BA6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488" y="138112"/>
            <a:ext cx="1807368" cy="10263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F4D352-7115-C9B4-8F0A-65A09DCF5028}"/>
              </a:ext>
            </a:extLst>
          </p:cNvPr>
          <p:cNvSpPr txBox="1"/>
          <p:nvPr/>
        </p:nvSpPr>
        <p:spPr>
          <a:xfrm>
            <a:off x="-1" y="2074541"/>
            <a:ext cx="7428411" cy="1569660"/>
          </a:xfrm>
          <a:prstGeom prst="rect">
            <a:avLst/>
          </a:prstGeom>
          <a:solidFill>
            <a:schemeClr val="bg2">
              <a:alpha val="62000"/>
            </a:schemeClr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fr-FR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FR" sz="3200" b="1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visite décennale de l’unité 1 :</a:t>
            </a:r>
          </a:p>
          <a:p>
            <a:r>
              <a:rPr lang="fr-FR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 et travaux à engager</a:t>
            </a:r>
            <a:endParaRPr lang="fr-FR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0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09F8B77-E8AB-D287-9486-FE35652A2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8176" y="6119800"/>
            <a:ext cx="904875" cy="5334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2E929369-A406-3372-B841-ADE33342F04E}"/>
              </a:ext>
            </a:extLst>
          </p:cNvPr>
          <p:cNvSpPr txBox="1"/>
          <p:nvPr/>
        </p:nvSpPr>
        <p:spPr>
          <a:xfrm>
            <a:off x="6048998" y="178393"/>
            <a:ext cx="6143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d’exploitation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6FD45915-DE6D-BD76-9FD7-2B10C25D4C3D}"/>
              </a:ext>
            </a:extLst>
          </p:cNvPr>
          <p:cNvSpPr txBox="1">
            <a:spLocks/>
          </p:cNvSpPr>
          <p:nvPr/>
        </p:nvSpPr>
        <p:spPr>
          <a:xfrm>
            <a:off x="5287270" y="1349493"/>
            <a:ext cx="6614338" cy="2603705"/>
          </a:xfrm>
          <a:prstGeom prst="rect">
            <a:avLst/>
          </a:prstGeom>
        </p:spPr>
        <p:txBody>
          <a:bodyPr vert="horz" lIns="137160" tIns="68580" rIns="137160" bIns="68580" rtlCol="0" anchor="t" anchorCtr="0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b="1" dirty="0">
                <a:solidFill>
                  <a:srgbClr val="0070C0"/>
                </a:solidFill>
                <a:latin typeface="Arial"/>
                <a:cs typeface="Arial"/>
                <a:sym typeface="Wingdings" panose="05000000000000000000" pitchFamily="2" charset="2"/>
              </a:rPr>
              <a:t>Rappel : en France, les centrales nucléaires peuvent fonctionner sans limite de durée.</a:t>
            </a:r>
          </a:p>
          <a:p>
            <a:pPr algn="just"/>
            <a:endParaRPr lang="fr-FR" sz="1800" dirty="0">
              <a:solidFill>
                <a:srgbClr val="001A70"/>
              </a:solidFill>
              <a:latin typeface="Arial"/>
              <a:cs typeface="Arial"/>
              <a:sym typeface="Wingdings" panose="05000000000000000000" pitchFamily="2" charset="2"/>
            </a:endParaRPr>
          </a:p>
          <a:p>
            <a:pPr algn="just"/>
            <a:r>
              <a:rPr lang="fr-FR" sz="16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Toutefois, EDF est tenue de procéder à un </a:t>
            </a:r>
            <a:r>
              <a:rPr lang="fr-FR" sz="1600" b="1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réexamen périodique </a:t>
            </a:r>
            <a:r>
              <a:rPr lang="fr-FR" sz="16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afin de définir les conditions de la poursuite de fonctionnement et démontrer leur exploitation en toute sûreté tous les 10 ans.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F6D3124-BB1D-D342-42E6-FF4EDD75C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96878" cy="685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1BE85B-CDA9-E706-C465-D15E0F4C4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879" y="0"/>
            <a:ext cx="1080008" cy="1048397"/>
          </a:xfrm>
          <a:prstGeom prst="rect">
            <a:avLst/>
          </a:prstGeom>
        </p:spPr>
      </p:pic>
      <p:sp>
        <p:nvSpPr>
          <p:cNvPr id="17" name="Freeform 2">
            <a:extLst>
              <a:ext uri="{FF2B5EF4-FFF2-40B4-BE49-F238E27FC236}">
                <a16:creationId xmlns:a16="http://schemas.microsoft.com/office/drawing/2014/main" id="{21CFC156-5F74-492A-86DD-899267576B4E}"/>
              </a:ext>
            </a:extLst>
          </p:cNvPr>
          <p:cNvSpPr/>
          <p:nvPr/>
        </p:nvSpPr>
        <p:spPr>
          <a:xfrm>
            <a:off x="4996878" y="3482227"/>
            <a:ext cx="7195122" cy="2603705"/>
          </a:xfrm>
          <a:custGeom>
            <a:avLst/>
            <a:gdLst/>
            <a:ahLst/>
            <a:cxnLst/>
            <a:rect l="l" t="t" r="r" b="b"/>
            <a:pathLst>
              <a:path w="14438999" h="5342430">
                <a:moveTo>
                  <a:pt x="0" y="0"/>
                </a:moveTo>
                <a:lnTo>
                  <a:pt x="14438999" y="0"/>
                </a:lnTo>
                <a:lnTo>
                  <a:pt x="14438999" y="5342430"/>
                </a:lnTo>
                <a:lnTo>
                  <a:pt x="0" y="53424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04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3712103-D877-895D-A975-6AF72BEE9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5A641A61-5118-7242-1D77-B3FF5BDFE224}"/>
              </a:ext>
            </a:extLst>
          </p:cNvPr>
          <p:cNvSpPr txBox="1">
            <a:spLocks/>
          </p:cNvSpPr>
          <p:nvPr/>
        </p:nvSpPr>
        <p:spPr>
          <a:xfrm>
            <a:off x="1959857" y="412553"/>
            <a:ext cx="8272285" cy="4821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VD4 / RP4 : </a:t>
            </a: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 différence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3AED186-C788-1626-670F-623ADCAE9753}"/>
              </a:ext>
            </a:extLst>
          </p:cNvPr>
          <p:cNvSpPr txBox="1"/>
          <p:nvPr/>
        </p:nvSpPr>
        <p:spPr>
          <a:xfrm>
            <a:off x="362189" y="2240187"/>
            <a:ext cx="1161665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RP4 (Réexamen Périodique des 40 ans d’exploitation)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préparation de la 4</a:t>
            </a:r>
            <a:r>
              <a:rPr lang="fr-FR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visite décennale (VD4), EDF engage un réexamen approfondi de ses réacteurs afin de s’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assurer de leur conformité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aux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exigences réglementaires en vigueur,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réévaluer les risques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les impacts potentiels de l’installation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les intérêts protégés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conclusions de ce réexamen permettent de définir les actions et actions à mener dans le cadre des VD4 et arrêts suivants (visites partielles). Il fait l’objet d’une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enquête publique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l’ensemble des réacteurs concernés.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VD4 (4èmes Visites Décennales)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VD4 correspond à un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arrêt programmé du réacteur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incluant des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opérations de contrôle et de maintenance dimensionnantes 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des </a:t>
            </a:r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modifications pour rehausser le niveau de sûreté</a:t>
            </a:r>
            <a:r>
              <a:rPr lang="fr-F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À l’issue de cette visite, l’Autorité de sûreté nucléaire et de radioprotection (ASNR) pourra délivrer l’autorisation d’exploitation du réacteur pour une nouvelle période de 10 ans.</a:t>
            </a:r>
          </a:p>
          <a:p>
            <a:pPr algn="just"/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CE3FA15-079B-8FC3-C6A6-BD2121377F81}"/>
              </a:ext>
            </a:extLst>
          </p:cNvPr>
          <p:cNvSpPr txBox="1"/>
          <p:nvPr/>
        </p:nvSpPr>
        <p:spPr>
          <a:xfrm>
            <a:off x="1949135" y="1336629"/>
            <a:ext cx="844276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 : tendre vers les standards de sûreté de l’EPR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18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F73386-2D6E-3182-BE66-553BB8E9C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20" y="0"/>
            <a:ext cx="10772159" cy="6858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991179-B06D-B156-85B3-0F7E46AF88B8}"/>
              </a:ext>
            </a:extLst>
          </p:cNvPr>
          <p:cNvSpPr txBox="1"/>
          <p:nvPr/>
        </p:nvSpPr>
        <p:spPr>
          <a:xfrm>
            <a:off x="1078787" y="1702314"/>
            <a:ext cx="1808252" cy="1600438"/>
          </a:xfrm>
          <a:prstGeom prst="rect">
            <a:avLst/>
          </a:prstGeom>
          <a:solidFill>
            <a:srgbClr val="7030A0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voie diversifiée de refroidissement des piscines. </a:t>
            </a:r>
          </a:p>
          <a:p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d’eau et appoint en eau aux piscines.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1B6EE4-59B2-CBAA-50FA-E5CCA3187734}"/>
              </a:ext>
            </a:extLst>
          </p:cNvPr>
          <p:cNvSpPr txBox="1"/>
          <p:nvPr/>
        </p:nvSpPr>
        <p:spPr>
          <a:xfrm>
            <a:off x="2921873" y="586138"/>
            <a:ext cx="1937506" cy="1938992"/>
          </a:xfrm>
          <a:prstGeom prst="rect">
            <a:avLst/>
          </a:prstGeom>
          <a:solidFill>
            <a:srgbClr val="FF9933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Stabilisation du corium pour éviter la percée du radier.</a:t>
            </a:r>
          </a:p>
          <a:p>
            <a:endParaRPr lang="fr-F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Dispositif d’alimentation en eau pour permettre le refroidissement et l’évacuation de la puissance résiduelle en situation « Fukushima ».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F1162D7-2B85-3C57-705E-C8D34440DF7B}"/>
              </a:ext>
            </a:extLst>
          </p:cNvPr>
          <p:cNvSpPr txBox="1"/>
          <p:nvPr/>
        </p:nvSpPr>
        <p:spPr>
          <a:xfrm>
            <a:off x="1078787" y="4463480"/>
            <a:ext cx="1902484" cy="954107"/>
          </a:xfrm>
          <a:prstGeom prst="rect">
            <a:avLst/>
          </a:prstGeom>
          <a:solidFill>
            <a:schemeClr val="accent6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Fiabilisation de l’injection aux joints des pompes primaires.</a:t>
            </a:r>
          </a:p>
        </p:txBody>
      </p:sp>
      <p:sp>
        <p:nvSpPr>
          <p:cNvPr id="17" name="Flèche : virage 16">
            <a:extLst>
              <a:ext uri="{FF2B5EF4-FFF2-40B4-BE49-F238E27FC236}">
                <a16:creationId xmlns:a16="http://schemas.microsoft.com/office/drawing/2014/main" id="{3C10F1CB-D98C-49D3-9798-C7069B10BD80}"/>
              </a:ext>
            </a:extLst>
          </p:cNvPr>
          <p:cNvSpPr/>
          <p:nvPr/>
        </p:nvSpPr>
        <p:spPr>
          <a:xfrm>
            <a:off x="5596332" y="2747696"/>
            <a:ext cx="1292148" cy="1715784"/>
          </a:xfrm>
          <a:prstGeom prst="bentArrow">
            <a:avLst/>
          </a:prstGeom>
          <a:solidFill>
            <a:srgbClr val="0066CC">
              <a:alpha val="76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7702A1C-BAEB-0AAC-6C46-6FA0863202AC}"/>
              </a:ext>
            </a:extLst>
          </p:cNvPr>
          <p:cNvSpPr txBox="1"/>
          <p:nvPr/>
        </p:nvSpPr>
        <p:spPr>
          <a:xfrm>
            <a:off x="6980787" y="1908484"/>
            <a:ext cx="1808252" cy="954107"/>
          </a:xfrm>
          <a:prstGeom prst="rect">
            <a:avLst/>
          </a:prstGeom>
          <a:solidFill>
            <a:srgbClr val="0066CC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 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voie de sauvegarde indépendante pour la chaudière.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3B7778C-680A-A708-09FD-254D873ACC64}"/>
              </a:ext>
            </a:extLst>
          </p:cNvPr>
          <p:cNvSpPr txBox="1"/>
          <p:nvPr/>
        </p:nvSpPr>
        <p:spPr>
          <a:xfrm>
            <a:off x="6980787" y="3538777"/>
            <a:ext cx="1808252" cy="1169551"/>
          </a:xfrm>
          <a:prstGeom prst="rect">
            <a:avLst/>
          </a:prstGeom>
          <a:solidFill>
            <a:srgbClr val="0066CC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1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 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voie électrique et de contrôle-commande aux agressions extrêmes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152323D-9898-617A-9F90-4BC526DC0AFC}"/>
              </a:ext>
            </a:extLst>
          </p:cNvPr>
          <p:cNvSpPr txBox="1"/>
          <p:nvPr/>
        </p:nvSpPr>
        <p:spPr>
          <a:xfrm>
            <a:off x="6980787" y="1260098"/>
            <a:ext cx="180825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22E6E"/>
                </a:solidFill>
                <a:latin typeface="Aptos Display" panose="020B0604020202020204" pitchFamily="34" charset="0"/>
                <a:cs typeface="Arial" panose="020B0604020202020204" pitchFamily="34" charset="0"/>
              </a:rPr>
              <a:t>Bât Auxiliaires Sûreté (BAS)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64900F4-3950-FEE8-1306-A9F341A4F157}"/>
              </a:ext>
            </a:extLst>
          </p:cNvPr>
          <p:cNvSpPr txBox="1"/>
          <p:nvPr/>
        </p:nvSpPr>
        <p:spPr>
          <a:xfrm>
            <a:off x="6980787" y="3136612"/>
            <a:ext cx="18082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22E6E"/>
                </a:solidFill>
                <a:latin typeface="Aptos Display" panose="020B0604020202020204" pitchFamily="34" charset="0"/>
                <a:cs typeface="Arial" panose="020B0604020202020204" pitchFamily="34" charset="0"/>
              </a:rPr>
              <a:t>Bât électrique (BL)</a:t>
            </a:r>
          </a:p>
        </p:txBody>
      </p:sp>
    </p:spTree>
    <p:extLst>
      <p:ext uri="{BB962C8B-B14F-4D97-AF65-F5344CB8AC3E}">
        <p14:creationId xmlns:p14="http://schemas.microsoft.com/office/powerpoint/2010/main" val="754450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88132" y="6255596"/>
            <a:ext cx="832643" cy="457148"/>
            <a:chOff x="0" y="0"/>
            <a:chExt cx="1665286" cy="914296"/>
          </a:xfrm>
        </p:grpSpPr>
        <p:sp>
          <p:nvSpPr>
            <p:cNvPr id="3" name="Freeform 3" descr="Une image contenant texte, capture d’écran, Police, conception  Description générée automatiquement"/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391544" y="63167"/>
            <a:ext cx="1784457" cy="560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84"/>
              </a:lnSpc>
            </a:pPr>
            <a:r>
              <a:rPr lang="en-US" sz="970" b="1" spc="3" dirty="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CALENDRIER PRÉVISIONNEL DES VISITES DÉCENNALES 1300 MW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108543" y="3895882"/>
            <a:ext cx="1045650" cy="522825"/>
            <a:chOff x="0" y="0"/>
            <a:chExt cx="8128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A70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051025" y="3895882"/>
            <a:ext cx="1045650" cy="522825"/>
            <a:chOff x="0" y="0"/>
            <a:chExt cx="812800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57C8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988246" y="3895882"/>
            <a:ext cx="1045650" cy="522825"/>
            <a:chOff x="0" y="0"/>
            <a:chExt cx="81280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A70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30728" y="3895882"/>
            <a:ext cx="1045650" cy="522825"/>
            <a:chOff x="0" y="0"/>
            <a:chExt cx="81280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57C8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869167" y="3895882"/>
            <a:ext cx="1045650" cy="522825"/>
            <a:chOff x="0" y="0"/>
            <a:chExt cx="8128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A70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811649" y="3895882"/>
            <a:ext cx="1045650" cy="522825"/>
            <a:chOff x="0" y="0"/>
            <a:chExt cx="812800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57C8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748870" y="3895882"/>
            <a:ext cx="1045650" cy="522825"/>
            <a:chOff x="0" y="0"/>
            <a:chExt cx="812800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A70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691351" y="3895882"/>
            <a:ext cx="1045650" cy="522825"/>
            <a:chOff x="0" y="0"/>
            <a:chExt cx="812800" cy="4064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57C8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27622" y="3895882"/>
            <a:ext cx="1045650" cy="522825"/>
            <a:chOff x="0" y="0"/>
            <a:chExt cx="812800" cy="4064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A70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170104" y="3895882"/>
            <a:ext cx="1045650" cy="522825"/>
            <a:chOff x="0" y="0"/>
            <a:chExt cx="812800" cy="4064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57C8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77800" y="-38100"/>
              <a:ext cx="558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02566" y="4561846"/>
            <a:ext cx="921918" cy="512152"/>
            <a:chOff x="0" y="0"/>
            <a:chExt cx="432832" cy="24045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1A70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037349" y="4561846"/>
            <a:ext cx="921918" cy="512152"/>
            <a:chOff x="0" y="0"/>
            <a:chExt cx="432832" cy="24045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1057C8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031545" y="3248386"/>
            <a:ext cx="921918" cy="512152"/>
            <a:chOff x="0" y="0"/>
            <a:chExt cx="432832" cy="24045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001A70"/>
            </a:solidFill>
            <a:ln w="19050" cap="sq">
              <a:solidFill>
                <a:srgbClr val="001A70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066327" y="3248386"/>
            <a:ext cx="921918" cy="512152"/>
            <a:chOff x="0" y="0"/>
            <a:chExt cx="432832" cy="24045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1057C8"/>
            </a:solidFill>
            <a:ln w="19050" cap="sq">
              <a:solidFill>
                <a:srgbClr val="1057C8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100456" y="3248386"/>
            <a:ext cx="921918" cy="512152"/>
            <a:chOff x="0" y="0"/>
            <a:chExt cx="432832" cy="24045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1089FF"/>
            </a:solidFill>
            <a:ln w="19050" cap="sq">
              <a:solidFill>
                <a:srgbClr val="1089FF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135239" y="3248386"/>
            <a:ext cx="921918" cy="512152"/>
            <a:chOff x="0" y="0"/>
            <a:chExt cx="432832" cy="24045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56AEE8"/>
            </a:solidFill>
            <a:ln w="19050" cap="sq">
              <a:solidFill>
                <a:srgbClr val="56AEE8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866444" y="4583057"/>
            <a:ext cx="921918" cy="512152"/>
            <a:chOff x="0" y="0"/>
            <a:chExt cx="432832" cy="24045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001A70"/>
            </a:solidFill>
            <a:ln w="19050" cap="sq">
              <a:solidFill>
                <a:srgbClr val="001A70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6901227" y="4583057"/>
            <a:ext cx="921918" cy="512152"/>
            <a:chOff x="0" y="0"/>
            <a:chExt cx="432832" cy="24045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1057C8"/>
            </a:solidFill>
            <a:ln w="19050" cap="sq">
              <a:solidFill>
                <a:srgbClr val="1057C8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8753583" y="4570035"/>
            <a:ext cx="921918" cy="512152"/>
            <a:chOff x="0" y="0"/>
            <a:chExt cx="432832" cy="24045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1089FF"/>
            </a:solidFill>
            <a:ln w="19050" cap="sq">
              <a:solidFill>
                <a:srgbClr val="1089FF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788367" y="4570035"/>
            <a:ext cx="921918" cy="512152"/>
            <a:chOff x="0" y="0"/>
            <a:chExt cx="432832" cy="24045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432832" cy="240450"/>
            </a:xfrm>
            <a:custGeom>
              <a:avLst/>
              <a:gdLst/>
              <a:ahLst/>
              <a:cxnLst/>
              <a:rect l="l" t="t" r="r" b="b"/>
              <a:pathLst>
                <a:path w="432832" h="240450">
                  <a:moveTo>
                    <a:pt x="0" y="0"/>
                  </a:moveTo>
                  <a:lnTo>
                    <a:pt x="432832" y="0"/>
                  </a:lnTo>
                  <a:lnTo>
                    <a:pt x="432832" y="240450"/>
                  </a:lnTo>
                  <a:lnTo>
                    <a:pt x="0" y="240450"/>
                  </a:lnTo>
                  <a:close/>
                </a:path>
              </a:pathLst>
            </a:custGeom>
            <a:solidFill>
              <a:srgbClr val="56AEE8"/>
            </a:solidFill>
            <a:ln w="19050" cap="sq">
              <a:solidFill>
                <a:srgbClr val="56AEE8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432832" cy="2785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sp>
        <p:nvSpPr>
          <p:cNvPr id="73" name="AutoShape 73"/>
          <p:cNvSpPr/>
          <p:nvPr/>
        </p:nvSpPr>
        <p:spPr>
          <a:xfrm flipV="1">
            <a:off x="1463525" y="4418707"/>
            <a:ext cx="286921" cy="143139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74" name="AutoShape 74"/>
          <p:cNvSpPr/>
          <p:nvPr/>
        </p:nvSpPr>
        <p:spPr>
          <a:xfrm flipV="1">
            <a:off x="2372817" y="4415780"/>
            <a:ext cx="318973" cy="146067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75" name="TextBox 75"/>
          <p:cNvSpPr txBox="1"/>
          <p:nvPr/>
        </p:nvSpPr>
        <p:spPr>
          <a:xfrm>
            <a:off x="1621038" y="4026718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2025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2520774" y="4026718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2026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3492504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2027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432047" y="4026718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2028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5373997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2031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6279689" y="3895372"/>
            <a:ext cx="696689" cy="522825"/>
            <a:chOff x="0" y="0"/>
            <a:chExt cx="541547" cy="4064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541547" cy="406400"/>
            </a:xfrm>
            <a:custGeom>
              <a:avLst/>
              <a:gdLst/>
              <a:ahLst/>
              <a:cxnLst/>
              <a:rect l="l" t="t" r="r" b="b"/>
              <a:pathLst>
                <a:path w="541547" h="406400">
                  <a:moveTo>
                    <a:pt x="0" y="0"/>
                  </a:moveTo>
                  <a:lnTo>
                    <a:pt x="338347" y="0"/>
                  </a:lnTo>
                  <a:lnTo>
                    <a:pt x="541547" y="203200"/>
                  </a:lnTo>
                  <a:lnTo>
                    <a:pt x="338347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88FB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77800" y="-38100"/>
              <a:ext cx="287547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6311750" y="4026718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2033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7254231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2034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8192671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2036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135152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2037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0098672" y="4027805"/>
            <a:ext cx="344311" cy="19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6"/>
              </a:lnSpc>
              <a:spcBef>
                <a:spcPct val="0"/>
              </a:spcBef>
            </a:pPr>
            <a:r>
              <a:rPr lang="en-US" sz="121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2039</a:t>
            </a:r>
          </a:p>
        </p:txBody>
      </p:sp>
      <p:sp>
        <p:nvSpPr>
          <p:cNvPr id="88" name="AutoShape 88"/>
          <p:cNvSpPr/>
          <p:nvPr/>
        </p:nvSpPr>
        <p:spPr>
          <a:xfrm flipV="1">
            <a:off x="3467753" y="3762955"/>
            <a:ext cx="327229" cy="154255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89" name="AutoShape 89"/>
          <p:cNvSpPr/>
          <p:nvPr/>
        </p:nvSpPr>
        <p:spPr>
          <a:xfrm flipV="1">
            <a:off x="4378809" y="3760539"/>
            <a:ext cx="312093" cy="135343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0" name="AutoShape 90"/>
          <p:cNvSpPr/>
          <p:nvPr/>
        </p:nvSpPr>
        <p:spPr>
          <a:xfrm flipV="1">
            <a:off x="5326556" y="3758121"/>
            <a:ext cx="291451" cy="137760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1" name="AutoShape 91"/>
          <p:cNvSpPr/>
          <p:nvPr/>
        </p:nvSpPr>
        <p:spPr>
          <a:xfrm flipV="1">
            <a:off x="6136820" y="3758121"/>
            <a:ext cx="326788" cy="137760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2" name="AutoShape 92"/>
          <p:cNvSpPr/>
          <p:nvPr/>
        </p:nvSpPr>
        <p:spPr>
          <a:xfrm flipV="1">
            <a:off x="6327403" y="4418197"/>
            <a:ext cx="279616" cy="164861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3" name="AutoShape 93"/>
          <p:cNvSpPr/>
          <p:nvPr/>
        </p:nvSpPr>
        <p:spPr>
          <a:xfrm flipV="1">
            <a:off x="7187877" y="4418707"/>
            <a:ext cx="327229" cy="161934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4" name="AutoShape 94"/>
          <p:cNvSpPr/>
          <p:nvPr/>
        </p:nvSpPr>
        <p:spPr>
          <a:xfrm flipV="1">
            <a:off x="8978939" y="4415781"/>
            <a:ext cx="327229" cy="154255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95" name="AutoShape 95"/>
          <p:cNvSpPr/>
          <p:nvPr/>
        </p:nvSpPr>
        <p:spPr>
          <a:xfrm flipV="1">
            <a:off x="9885808" y="4413364"/>
            <a:ext cx="327229" cy="154255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grpSp>
        <p:nvGrpSpPr>
          <p:cNvPr id="96" name="Group 96"/>
          <p:cNvGrpSpPr/>
          <p:nvPr/>
        </p:nvGrpSpPr>
        <p:grpSpPr>
          <a:xfrm>
            <a:off x="7811649" y="3153829"/>
            <a:ext cx="1406790" cy="609126"/>
            <a:chOff x="0" y="0"/>
            <a:chExt cx="660474" cy="285979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660474" cy="285979"/>
            </a:xfrm>
            <a:custGeom>
              <a:avLst/>
              <a:gdLst/>
              <a:ahLst/>
              <a:cxnLst/>
              <a:rect l="l" t="t" r="r" b="b"/>
              <a:pathLst>
                <a:path w="660474" h="285979">
                  <a:moveTo>
                    <a:pt x="0" y="0"/>
                  </a:moveTo>
                  <a:lnTo>
                    <a:pt x="660474" y="0"/>
                  </a:lnTo>
                  <a:lnTo>
                    <a:pt x="660474" y="285979"/>
                  </a:lnTo>
                  <a:lnTo>
                    <a:pt x="0" y="285979"/>
                  </a:lnTo>
                  <a:close/>
                </a:path>
              </a:pathLst>
            </a:custGeom>
            <a:solidFill>
              <a:srgbClr val="001A70"/>
            </a:solidFill>
            <a:ln w="66675" cap="sq">
              <a:solidFill>
                <a:srgbClr val="FFB210"/>
              </a:solidFill>
              <a:prstDash val="solid"/>
              <a:miter/>
            </a:ln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38100"/>
              <a:ext cx="660474" cy="3240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80"/>
                </a:lnSpc>
              </a:pPr>
              <a:endParaRPr sz="1200"/>
            </a:p>
          </p:txBody>
        </p:sp>
      </p:grpSp>
      <p:sp>
        <p:nvSpPr>
          <p:cNvPr id="99" name="TextBox 99"/>
          <p:cNvSpPr txBox="1"/>
          <p:nvPr/>
        </p:nvSpPr>
        <p:spPr>
          <a:xfrm>
            <a:off x="1035867" y="4627743"/>
            <a:ext cx="855316" cy="4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"/>
              </a:lnSpc>
            </a:pPr>
            <a:r>
              <a:rPr lang="en-US" sz="822" b="1">
                <a:solidFill>
                  <a:srgbClr val="001A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VP Cattenom 1</a:t>
            </a:r>
          </a:p>
          <a:p>
            <a:pPr algn="ctr">
              <a:lnSpc>
                <a:spcPts val="1073"/>
              </a:lnSpc>
            </a:pPr>
            <a:r>
              <a:rPr lang="en-US" sz="766">
                <a:solidFill>
                  <a:srgbClr val="001A70"/>
                </a:solidFill>
                <a:latin typeface="Open Sans"/>
                <a:ea typeface="Open Sans"/>
                <a:cs typeface="Open Sans"/>
                <a:sym typeface="Open Sans"/>
              </a:rPr>
              <a:t>Travaux préparatoires VD4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2070650" y="4624897"/>
            <a:ext cx="855316" cy="4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"/>
              </a:lnSpc>
            </a:pPr>
            <a:r>
              <a:rPr lang="en-US" sz="822" b="1">
                <a:solidFill>
                  <a:srgbClr val="1057C8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VP Cattenom 2</a:t>
            </a:r>
          </a:p>
          <a:p>
            <a:pPr algn="ctr">
              <a:lnSpc>
                <a:spcPts val="1073"/>
              </a:lnSpc>
            </a:pPr>
            <a:r>
              <a:rPr lang="en-US" sz="766">
                <a:solidFill>
                  <a:srgbClr val="1057C8"/>
                </a:solidFill>
                <a:latin typeface="Open Sans"/>
                <a:ea typeface="Open Sans"/>
                <a:cs typeface="Open Sans"/>
                <a:sym typeface="Open Sans"/>
              </a:rPr>
              <a:t>Travaux préparatoires VD4</a:t>
            </a:r>
          </a:p>
        </p:txBody>
      </p:sp>
      <p:sp>
        <p:nvSpPr>
          <p:cNvPr id="101" name="AutoShape 101"/>
          <p:cNvSpPr/>
          <p:nvPr/>
        </p:nvSpPr>
        <p:spPr>
          <a:xfrm flipV="1">
            <a:off x="8241517" y="3762955"/>
            <a:ext cx="317170" cy="132927"/>
          </a:xfrm>
          <a:prstGeom prst="line">
            <a:avLst/>
          </a:prstGeom>
          <a:ln w="9525" cap="flat">
            <a:solidFill>
              <a:srgbClr val="001A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102" name="TextBox 102"/>
          <p:cNvSpPr txBox="1"/>
          <p:nvPr/>
        </p:nvSpPr>
        <p:spPr>
          <a:xfrm>
            <a:off x="3031545" y="3291743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VD4 Cattenom 1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A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077014" y="3302788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VD4 Cattenom 2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A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5124065" y="3302788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VD4 Cattenom 3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A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6136820" y="3291743"/>
            <a:ext cx="921918" cy="426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VD4 Cattenom 4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A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5867099" y="4620621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Cattenom 1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B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6901227" y="4640765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Cattenom 2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B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8769433" y="4627743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Cattenom 3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B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9809869" y="4635784"/>
            <a:ext cx="921918" cy="42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0"/>
              </a:lnSpc>
            </a:pPr>
            <a:r>
              <a:rPr lang="en-US" sz="821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Cattenom 4</a:t>
            </a:r>
          </a:p>
          <a:p>
            <a:pPr algn="ctr">
              <a:lnSpc>
                <a:spcPts val="1072"/>
              </a:lnSpc>
            </a:pPr>
            <a:r>
              <a:rPr lang="en-US" sz="765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 phase B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7914818" y="3279394"/>
            <a:ext cx="1220335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7"/>
              </a:lnSpc>
            </a:pPr>
            <a:r>
              <a:rPr lang="en-US" sz="1076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VD5 Cattenom 1</a:t>
            </a:r>
          </a:p>
          <a:p>
            <a:pPr algn="ctr">
              <a:lnSpc>
                <a:spcPts val="1235"/>
              </a:lnSpc>
            </a:pPr>
            <a:r>
              <a:rPr lang="en-US" sz="882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Réévaluation de sûreté</a:t>
            </a:r>
          </a:p>
        </p:txBody>
      </p:sp>
      <p:pic>
        <p:nvPicPr>
          <p:cNvPr id="111" name="Image 110">
            <a:extLst>
              <a:ext uri="{FF2B5EF4-FFF2-40B4-BE49-F238E27FC236}">
                <a16:creationId xmlns:a16="http://schemas.microsoft.com/office/drawing/2014/main" id="{76F367BE-E8FA-FC19-5EE8-EE5AC9F7B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11" y="265471"/>
            <a:ext cx="1990381" cy="1532823"/>
          </a:xfrm>
          <a:prstGeom prst="rect">
            <a:avLst/>
          </a:prstGeom>
        </p:spPr>
      </p:pic>
      <p:sp>
        <p:nvSpPr>
          <p:cNvPr id="112" name="Titre 1">
            <a:extLst>
              <a:ext uri="{FF2B5EF4-FFF2-40B4-BE49-F238E27FC236}">
                <a16:creationId xmlns:a16="http://schemas.microsoft.com/office/drawing/2014/main" id="{E466E498-258E-6089-8A27-2B25DE7115C3}"/>
              </a:ext>
            </a:extLst>
          </p:cNvPr>
          <p:cNvSpPr txBox="1">
            <a:spLocks/>
          </p:cNvSpPr>
          <p:nvPr/>
        </p:nvSpPr>
        <p:spPr>
          <a:xfrm>
            <a:off x="1934635" y="443308"/>
            <a:ext cx="9933184" cy="594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sur Cattenom : </a:t>
            </a: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RP4 de </a:t>
            </a:r>
            <a:r>
              <a:rPr lang="fr-FR" sz="2600" b="1" i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 à 2039</a:t>
            </a:r>
          </a:p>
        </p:txBody>
      </p:sp>
      <p:sp>
        <p:nvSpPr>
          <p:cNvPr id="113" name="Espace réservé du texte 3">
            <a:extLst>
              <a:ext uri="{FF2B5EF4-FFF2-40B4-BE49-F238E27FC236}">
                <a16:creationId xmlns:a16="http://schemas.microsoft.com/office/drawing/2014/main" id="{B0AA16D2-F922-8805-E29A-29E5B9B2740D}"/>
              </a:ext>
            </a:extLst>
          </p:cNvPr>
          <p:cNvSpPr txBox="1">
            <a:spLocks/>
          </p:cNvSpPr>
          <p:nvPr/>
        </p:nvSpPr>
        <p:spPr>
          <a:xfrm>
            <a:off x="1574040" y="1481485"/>
            <a:ext cx="10293779" cy="1319941"/>
          </a:xfrm>
          <a:prstGeom prst="rect">
            <a:avLst/>
          </a:prstGeom>
        </p:spPr>
        <p:txBody>
          <a:bodyPr vert="horz" lIns="137160" tIns="68580" rIns="137160" bIns="68580" rtlCol="0" anchor="t" anchorCtr="0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Le déploiement va au-delà des arrêts pour maintenance appelés « Visites Décennales » avec la réalisation de travaux </a:t>
            </a:r>
            <a:r>
              <a:rPr lang="fr-FR" sz="1800" b="1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avant</a:t>
            </a:r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 (travaux préparatoires) et </a:t>
            </a:r>
            <a:r>
              <a:rPr lang="fr-FR" sz="1800" b="1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après</a:t>
            </a:r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 (réévaluation de sûreté « phase B ») afin de lisser la charge industrielle. </a:t>
            </a:r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F0323152-5B79-66EB-47E8-F5B6D6809A9A}"/>
              </a:ext>
            </a:extLst>
          </p:cNvPr>
          <p:cNvSpPr txBox="1"/>
          <p:nvPr/>
        </p:nvSpPr>
        <p:spPr>
          <a:xfrm>
            <a:off x="7958715" y="5427259"/>
            <a:ext cx="2773072" cy="337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E5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Superposition RP4 et RP5.</a:t>
            </a:r>
          </a:p>
        </p:txBody>
      </p:sp>
      <p:cxnSp>
        <p:nvCxnSpPr>
          <p:cNvPr id="117" name="Connecteur droit avec flèche 116">
            <a:extLst>
              <a:ext uri="{FF2B5EF4-FFF2-40B4-BE49-F238E27FC236}">
                <a16:creationId xmlns:a16="http://schemas.microsoft.com/office/drawing/2014/main" id="{B6017C5B-3FB9-23EC-7506-C441CDDB558E}"/>
              </a:ext>
            </a:extLst>
          </p:cNvPr>
          <p:cNvCxnSpPr/>
          <p:nvPr/>
        </p:nvCxnSpPr>
        <p:spPr>
          <a:xfrm>
            <a:off x="7980580" y="5306727"/>
            <a:ext cx="2695834" cy="0"/>
          </a:xfrm>
          <a:prstGeom prst="straightConnector1">
            <a:avLst/>
          </a:prstGeom>
          <a:ln w="31750">
            <a:solidFill>
              <a:srgbClr val="FE581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6EA53A4-DF71-C688-59CE-7F9BDA696528}"/>
              </a:ext>
            </a:extLst>
          </p:cNvPr>
          <p:cNvSpPr txBox="1"/>
          <p:nvPr/>
        </p:nvSpPr>
        <p:spPr>
          <a:xfrm>
            <a:off x="537856" y="5492375"/>
            <a:ext cx="20723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FE58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Sujet présenté en CLI.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62BD819-5ABF-0370-A8B0-03F32739CC34}"/>
              </a:ext>
            </a:extLst>
          </p:cNvPr>
          <p:cNvCxnSpPr/>
          <p:nvPr/>
        </p:nvCxnSpPr>
        <p:spPr>
          <a:xfrm>
            <a:off x="1463525" y="5193102"/>
            <a:ext cx="0" cy="234157"/>
          </a:xfrm>
          <a:prstGeom prst="straightConnector1">
            <a:avLst/>
          </a:prstGeom>
          <a:ln>
            <a:solidFill>
              <a:srgbClr val="FE58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6D182-8CCB-2615-0C4F-29F1052A4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1592243-A8F7-6D3B-A141-0EDD45D9C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62" y="795652"/>
            <a:ext cx="5092528" cy="60623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4781D8-EC48-DD5D-3F2D-30793EAB5C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1048" y="30688"/>
            <a:ext cx="5980952" cy="68273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687644-68C4-D3E7-918A-3678FBFE3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168434" cy="21684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4675926-37DA-8833-8021-B76A302C4A59}"/>
              </a:ext>
            </a:extLst>
          </p:cNvPr>
          <p:cNvSpPr txBox="1"/>
          <p:nvPr/>
        </p:nvSpPr>
        <p:spPr>
          <a:xfrm>
            <a:off x="888425" y="2249717"/>
            <a:ext cx="509252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254 modifications </a:t>
            </a:r>
          </a:p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réacteur à réaliser pour réhausser le niveau de sûreté contre 152 lors du 3</a:t>
            </a:r>
            <a:r>
              <a:rPr lang="fr-FR" sz="16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réexamen périodique.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4914BA-4725-FCEB-84ED-4A2B7CB42BC4}"/>
              </a:ext>
            </a:extLst>
          </p:cNvPr>
          <p:cNvSpPr txBox="1"/>
          <p:nvPr/>
        </p:nvSpPr>
        <p:spPr>
          <a:xfrm>
            <a:off x="887746" y="3792915"/>
            <a:ext cx="47280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l’issue du 4</a:t>
            </a:r>
            <a:r>
              <a:rPr lang="fr-FR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réexamen de sûreté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45 000 équipements supplémentaires à surveiller,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nouveaux essais périodiques à intégrer,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de 200 nouvelles prescriptions réglementaires à respecter,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nouvelles formations mises en place.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89FA419-D4F1-1D98-0607-443E47860CCD}"/>
              </a:ext>
            </a:extLst>
          </p:cNvPr>
          <p:cNvSpPr/>
          <p:nvPr/>
        </p:nvSpPr>
        <p:spPr>
          <a:xfrm rot="16200000">
            <a:off x="1075334" y="5365836"/>
            <a:ext cx="609895" cy="766305"/>
          </a:xfrm>
          <a:custGeom>
            <a:avLst/>
            <a:gdLst/>
            <a:ahLst/>
            <a:cxnLst/>
            <a:rect l="l" t="t" r="r" b="b"/>
            <a:pathLst>
              <a:path w="3010611" h="3763264">
                <a:moveTo>
                  <a:pt x="0" y="0"/>
                </a:moveTo>
                <a:lnTo>
                  <a:pt x="3010611" y="0"/>
                </a:lnTo>
                <a:lnTo>
                  <a:pt x="3010611" y="3763264"/>
                </a:lnTo>
                <a:lnTo>
                  <a:pt x="0" y="3763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54C8B8-9FE5-FEFA-B64F-8C8D56D9D55C}"/>
              </a:ext>
            </a:extLst>
          </p:cNvPr>
          <p:cNvSpPr txBox="1"/>
          <p:nvPr/>
        </p:nvSpPr>
        <p:spPr>
          <a:xfrm>
            <a:off x="1763434" y="6039217"/>
            <a:ext cx="3931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investis pour la centrale de Cattenom sur la prochaine décennie.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6614F6A-ED97-FBA5-42D3-82C739F9676D}"/>
              </a:ext>
            </a:extLst>
          </p:cNvPr>
          <p:cNvSpPr txBox="1"/>
          <p:nvPr/>
        </p:nvSpPr>
        <p:spPr>
          <a:xfrm>
            <a:off x="1763434" y="5231350"/>
            <a:ext cx="393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milliards d’euros</a:t>
            </a:r>
            <a:endParaRPr lang="fr-FR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85B5C30-588F-A8D0-69DE-F68AFB55D5A3}"/>
              </a:ext>
            </a:extLst>
          </p:cNvPr>
          <p:cNvSpPr txBox="1"/>
          <p:nvPr/>
        </p:nvSpPr>
        <p:spPr>
          <a:xfrm>
            <a:off x="2290976" y="1037367"/>
            <a:ext cx="3805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Augmentation des exigences, nouvelle façon d’exploiter</a:t>
            </a:r>
          </a:p>
        </p:txBody>
      </p:sp>
    </p:spTree>
    <p:extLst>
      <p:ext uri="{BB962C8B-B14F-4D97-AF65-F5344CB8AC3E}">
        <p14:creationId xmlns:p14="http://schemas.microsoft.com/office/powerpoint/2010/main" val="255537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03E42-14AA-7B39-A4DA-E1475EA96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3CF195-5487-369C-E10C-0DFBA92F9396}"/>
              </a:ext>
            </a:extLst>
          </p:cNvPr>
          <p:cNvSpPr/>
          <p:nvPr/>
        </p:nvSpPr>
        <p:spPr>
          <a:xfrm>
            <a:off x="500101" y="1419716"/>
            <a:ext cx="3355905" cy="436712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472E800-71F8-0421-F1C1-35FF1D004E94}"/>
              </a:ext>
            </a:extLst>
          </p:cNvPr>
          <p:cNvSpPr txBox="1"/>
          <p:nvPr/>
        </p:nvSpPr>
        <p:spPr>
          <a:xfrm>
            <a:off x="592348" y="1916180"/>
            <a:ext cx="3114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Anticipation des travaux avant 2027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664FA5-4EB9-87E6-3317-2BDDA8A91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23" y="1071156"/>
            <a:ext cx="709039" cy="697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F4E000-D31D-D45F-0EE4-E49C2807A5BA}"/>
              </a:ext>
            </a:extLst>
          </p:cNvPr>
          <p:cNvSpPr/>
          <p:nvPr/>
        </p:nvSpPr>
        <p:spPr>
          <a:xfrm>
            <a:off x="4404992" y="1419717"/>
            <a:ext cx="3355905" cy="436712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E53EE5-DC67-BF69-772F-CCF760C488AA}"/>
              </a:ext>
            </a:extLst>
          </p:cNvPr>
          <p:cNvSpPr txBox="1"/>
          <p:nvPr/>
        </p:nvSpPr>
        <p:spPr>
          <a:xfrm>
            <a:off x="4486360" y="1849227"/>
            <a:ext cx="3281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A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arrêt pour visite décennale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305AE9-F49A-9857-6889-13F28A161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14" y="1071156"/>
            <a:ext cx="709039" cy="6971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6CC170-366D-7C99-C1C4-F186F48BB43D}"/>
              </a:ext>
            </a:extLst>
          </p:cNvPr>
          <p:cNvSpPr/>
          <p:nvPr/>
        </p:nvSpPr>
        <p:spPr>
          <a:xfrm>
            <a:off x="8243747" y="1419717"/>
            <a:ext cx="3355905" cy="436712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6F6BECD-24F0-6AC3-28D4-093CD38A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569" y="1071156"/>
            <a:ext cx="709039" cy="69712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F13E28-0FAA-5431-07D9-0C2C1AA5D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4" y="16170"/>
            <a:ext cx="1080386" cy="832021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AE211EA6-E8B8-08C7-7595-DAD36CE0BD0A}"/>
              </a:ext>
            </a:extLst>
          </p:cNvPr>
          <p:cNvSpPr txBox="1">
            <a:spLocks/>
          </p:cNvSpPr>
          <p:nvPr/>
        </p:nvSpPr>
        <p:spPr>
          <a:xfrm>
            <a:off x="1181820" y="98108"/>
            <a:ext cx="10908746" cy="594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600" b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RP4 unité 1: </a:t>
            </a:r>
            <a:r>
              <a:rPr lang="fr-FR" sz="2600" b="1" i="1" kern="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travaux échelonnés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659B3B-67F5-DBD9-C546-6C98CB07CD0D}"/>
              </a:ext>
            </a:extLst>
          </p:cNvPr>
          <p:cNvSpPr txBox="1"/>
          <p:nvPr/>
        </p:nvSpPr>
        <p:spPr>
          <a:xfrm>
            <a:off x="4404992" y="2697429"/>
            <a:ext cx="325495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départ en janvier 2027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Près de 7 mois d’arrêt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21 000 activités de maintenance et contrôles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 intervenants</a:t>
            </a: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65%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modifications RP4 réalisées pendant la phase A.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075611F-C15B-89BF-39FA-0E4EFA722F2D}"/>
              </a:ext>
            </a:extLst>
          </p:cNvPr>
          <p:cNvSpPr txBox="1"/>
          <p:nvPr/>
        </p:nvSpPr>
        <p:spPr>
          <a:xfrm>
            <a:off x="8321385" y="1891417"/>
            <a:ext cx="328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B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7447C51-AE84-3546-D268-6E88D23E1AC3}"/>
              </a:ext>
            </a:extLst>
          </p:cNvPr>
          <p:cNvSpPr txBox="1"/>
          <p:nvPr/>
        </p:nvSpPr>
        <p:spPr>
          <a:xfrm>
            <a:off x="8243747" y="2448559"/>
            <a:ext cx="326800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modifications dont 25 sur le cycle réacteur en production (TEM) et 47 à intégrer au plus tard lors de la Visite Partielle de 2033 </a:t>
            </a: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modifications RP4 réalisées pendant la phase B.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6C59DDC-DF34-648A-4E6E-AD2F3B1F16A6}"/>
              </a:ext>
            </a:extLst>
          </p:cNvPr>
          <p:cNvSpPr txBox="1"/>
          <p:nvPr/>
        </p:nvSpPr>
        <p:spPr>
          <a:xfrm>
            <a:off x="522015" y="2710413"/>
            <a:ext cx="335590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travaux anticipés dont 80% pendant notre cycle TEM (réacteur en production) et 20% sur nos arrêts 2025-2026</a:t>
            </a: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volume, cela représente </a:t>
            </a:r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l’ensemble des travaux de la phase A.</a:t>
            </a:r>
          </a:p>
        </p:txBody>
      </p:sp>
      <p:grpSp>
        <p:nvGrpSpPr>
          <p:cNvPr id="23" name="Group 2">
            <a:extLst>
              <a:ext uri="{FF2B5EF4-FFF2-40B4-BE49-F238E27FC236}">
                <a16:creationId xmlns:a16="http://schemas.microsoft.com/office/drawing/2014/main" id="{DF3BBF45-781D-3518-048D-C534F8D7B562}"/>
              </a:ext>
            </a:extLst>
          </p:cNvPr>
          <p:cNvGrpSpPr>
            <a:grpSpLocks noChangeAspect="1"/>
          </p:cNvGrpSpPr>
          <p:nvPr/>
        </p:nvGrpSpPr>
        <p:grpSpPr>
          <a:xfrm>
            <a:off x="288132" y="6255596"/>
            <a:ext cx="832643" cy="457148"/>
            <a:chOff x="0" y="0"/>
            <a:chExt cx="1665286" cy="914296"/>
          </a:xfrm>
        </p:grpSpPr>
        <p:sp>
          <p:nvSpPr>
            <p:cNvPr id="24" name="Freeform 3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76E6B440-4614-5152-2978-A68003E6B7A0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</p:spTree>
    <p:extLst>
      <p:ext uri="{BB962C8B-B14F-4D97-AF65-F5344CB8AC3E}">
        <p14:creationId xmlns:p14="http://schemas.microsoft.com/office/powerpoint/2010/main" val="4086119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3B210F6-4262-61F6-EEFC-53189A618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3" y="16170"/>
            <a:ext cx="1592015" cy="1226034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8E120494-1162-DFCE-56B5-17544F89B034}"/>
              </a:ext>
            </a:extLst>
          </p:cNvPr>
          <p:cNvSpPr txBox="1">
            <a:spLocks/>
          </p:cNvSpPr>
          <p:nvPr/>
        </p:nvSpPr>
        <p:spPr>
          <a:xfrm>
            <a:off x="1693448" y="262010"/>
            <a:ext cx="9890830" cy="594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i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étapes réglementaires lors d’une visite décennale</a:t>
            </a:r>
            <a:endParaRPr lang="fr-FR" sz="2800" b="1" i="1" kern="1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B76E630D-85F4-3DE5-C021-899CD4D22AE6}"/>
              </a:ext>
            </a:extLst>
          </p:cNvPr>
          <p:cNvGrpSpPr>
            <a:grpSpLocks noChangeAspect="1"/>
          </p:cNvGrpSpPr>
          <p:nvPr/>
        </p:nvGrpSpPr>
        <p:grpSpPr>
          <a:xfrm>
            <a:off x="288132" y="6255596"/>
            <a:ext cx="832643" cy="457148"/>
            <a:chOff x="0" y="0"/>
            <a:chExt cx="1665286" cy="914296"/>
          </a:xfrm>
        </p:grpSpPr>
        <p:sp>
          <p:nvSpPr>
            <p:cNvPr id="5" name="Freeform 3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701CAA0C-AEF5-FA3C-8F5C-8A8E1CE3DDAB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2929D44-F2D6-3462-6267-8E1E58316E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113" y="1468173"/>
            <a:ext cx="3241483" cy="38894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B2A43A-BF7B-4072-F1DF-841027EB4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226" y="1478107"/>
            <a:ext cx="3241483" cy="3901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285B7A-2A81-429E-D3A8-DECE9FD01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000" y="1488043"/>
            <a:ext cx="3457979" cy="38894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A8CAEC6-A803-47F9-BEB3-75CAB8B55724}"/>
              </a:ext>
            </a:extLst>
          </p:cNvPr>
          <p:cNvSpPr txBox="1"/>
          <p:nvPr/>
        </p:nvSpPr>
        <p:spPr>
          <a:xfrm>
            <a:off x="4259113" y="5344078"/>
            <a:ext cx="324148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 complète de la cuve du réacteur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CD5A13-6120-F606-E427-A10BE9CC95E7}"/>
              </a:ext>
            </a:extLst>
          </p:cNvPr>
          <p:cNvSpPr txBox="1"/>
          <p:nvPr/>
        </p:nvSpPr>
        <p:spPr>
          <a:xfrm>
            <a:off x="477225" y="5344077"/>
            <a:ext cx="3241483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 de l’étanchéité et la robustesse du circuit primaire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999FB1C-B203-9B4B-7266-A6D073067331}"/>
              </a:ext>
            </a:extLst>
          </p:cNvPr>
          <p:cNvSpPr txBox="1"/>
          <p:nvPr/>
        </p:nvSpPr>
        <p:spPr>
          <a:xfrm>
            <a:off x="8041000" y="5369957"/>
            <a:ext cx="3457979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Contrôle de l’étanchéité des 2 parois du bâtiment réacteur</a:t>
            </a:r>
          </a:p>
        </p:txBody>
      </p:sp>
    </p:spTree>
    <p:extLst>
      <p:ext uri="{BB962C8B-B14F-4D97-AF65-F5344CB8AC3E}">
        <p14:creationId xmlns:p14="http://schemas.microsoft.com/office/powerpoint/2010/main" val="2608676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E7CDA0-8F86-BFEA-E451-4D1F8638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3" y="16170"/>
            <a:ext cx="1592015" cy="1226034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7F8E4A5-FDC7-793D-02A8-1975746814CB}"/>
              </a:ext>
            </a:extLst>
          </p:cNvPr>
          <p:cNvSpPr txBox="1">
            <a:spLocks/>
          </p:cNvSpPr>
          <p:nvPr/>
        </p:nvSpPr>
        <p:spPr>
          <a:xfrm>
            <a:off x="1693448" y="262010"/>
            <a:ext cx="9890830" cy="5943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b="1" i="1" kern="1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Unité 1 : réalisation de chantiers majeurs</a:t>
            </a:r>
            <a:endParaRPr lang="fr-FR" sz="2800" b="1" i="1" kern="1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2F241E-DD70-77BB-7AFC-A85C31E14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92" y="2245595"/>
            <a:ext cx="4184731" cy="2997659"/>
          </a:xfrm>
          <a:prstGeom prst="rect">
            <a:avLst/>
          </a:prstGeom>
        </p:spPr>
      </p:pic>
      <p:pic>
        <p:nvPicPr>
          <p:cNvPr id="11" name="Image 10">
            <a:hlinkClick r:id="" action="ppaction://noaction"/>
            <a:extLst>
              <a:ext uri="{FF2B5EF4-FFF2-40B4-BE49-F238E27FC236}">
                <a16:creationId xmlns:a16="http://schemas.microsoft.com/office/drawing/2014/main" id="{27D71D38-CAFE-30D3-2886-3A468F3ED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390" y="2245594"/>
            <a:ext cx="4111078" cy="2997660"/>
          </a:xfrm>
          <a:prstGeom prst="rect">
            <a:avLst/>
          </a:prstGeom>
        </p:spPr>
      </p:pic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02AA71D1-9BD0-5B5A-8827-063F0EDC3933}"/>
              </a:ext>
            </a:extLst>
          </p:cNvPr>
          <p:cNvSpPr txBox="1">
            <a:spLocks/>
          </p:cNvSpPr>
          <p:nvPr/>
        </p:nvSpPr>
        <p:spPr>
          <a:xfrm>
            <a:off x="306156" y="1348046"/>
            <a:ext cx="11579687" cy="457137"/>
          </a:xfrm>
          <a:prstGeom prst="rect">
            <a:avLst/>
          </a:prstGeom>
        </p:spPr>
        <p:txBody>
          <a:bodyPr vert="horz" lIns="137160" tIns="68580" rIns="137160" bIns="68580" rtlCol="0" anchor="t" anchorCtr="0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Parmi les </a:t>
            </a:r>
            <a:r>
              <a:rPr lang="fr-FR" sz="1800" b="1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21 000 activités </a:t>
            </a:r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de maintenance, </a:t>
            </a:r>
            <a:r>
              <a:rPr lang="fr-FR" sz="1800" b="1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107 modifications </a:t>
            </a:r>
            <a:r>
              <a:rPr lang="fr-FR" sz="1800" dirty="0">
                <a:solidFill>
                  <a:srgbClr val="001A70"/>
                </a:solidFill>
                <a:latin typeface="Arial"/>
                <a:cs typeface="Arial"/>
                <a:sym typeface="Wingdings" panose="05000000000000000000" pitchFamily="2" charset="2"/>
              </a:rPr>
              <a:t>seront réalisées pendant la visite décennale.</a:t>
            </a:r>
          </a:p>
          <a:p>
            <a:pPr algn="just"/>
            <a:endParaRPr lang="fr-FR" sz="1800" dirty="0">
              <a:solidFill>
                <a:srgbClr val="001A70"/>
              </a:solidFill>
              <a:latin typeface="Arial"/>
              <a:cs typeface="Arial"/>
              <a:sym typeface="Wingdings" panose="05000000000000000000" pitchFamily="2" charset="2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869CC6B-C8D4-B7F0-FA63-919CE664D162}"/>
              </a:ext>
            </a:extLst>
          </p:cNvPr>
          <p:cNvSpPr txBox="1"/>
          <p:nvPr/>
        </p:nvSpPr>
        <p:spPr>
          <a:xfrm>
            <a:off x="252792" y="5028392"/>
            <a:ext cx="4184731" cy="73866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en place d’un dispositif d’étalement du corium au sein d’une zone de récupération, située sous la cuve du réacteur.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27FAB26-4CBD-5B73-CE15-15EA2A41891B}"/>
              </a:ext>
            </a:extLst>
          </p:cNvPr>
          <p:cNvSpPr txBox="1"/>
          <p:nvPr/>
        </p:nvSpPr>
        <p:spPr>
          <a:xfrm>
            <a:off x="4743391" y="5028391"/>
            <a:ext cx="4111078" cy="73866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Raccordement d’un moyen supplémentaire de refroidissement en cas de perte total des sources d’alimentation électrique.</a:t>
            </a:r>
          </a:p>
        </p:txBody>
      </p:sp>
      <p:grpSp>
        <p:nvGrpSpPr>
          <p:cNvPr id="26" name="Group 2">
            <a:extLst>
              <a:ext uri="{FF2B5EF4-FFF2-40B4-BE49-F238E27FC236}">
                <a16:creationId xmlns:a16="http://schemas.microsoft.com/office/drawing/2014/main" id="{0CA3C47D-5763-8451-323E-9521972F4CE6}"/>
              </a:ext>
            </a:extLst>
          </p:cNvPr>
          <p:cNvGrpSpPr>
            <a:grpSpLocks noChangeAspect="1"/>
          </p:cNvGrpSpPr>
          <p:nvPr/>
        </p:nvGrpSpPr>
        <p:grpSpPr>
          <a:xfrm>
            <a:off x="288132" y="6255596"/>
            <a:ext cx="832643" cy="457148"/>
            <a:chOff x="0" y="0"/>
            <a:chExt cx="1665286" cy="914296"/>
          </a:xfrm>
        </p:grpSpPr>
        <p:sp>
          <p:nvSpPr>
            <p:cNvPr id="27" name="Freeform 3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F013E7A4-B26C-18B5-CB75-6E908F97DE31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40C5B88-E850-F85B-4F89-6E8A9C4D565C}"/>
              </a:ext>
            </a:extLst>
          </p:cNvPr>
          <p:cNvSpPr txBox="1"/>
          <p:nvPr/>
        </p:nvSpPr>
        <p:spPr>
          <a:xfrm>
            <a:off x="9160335" y="2159869"/>
            <a:ext cx="2778873" cy="36009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aussi :</a:t>
            </a: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rial"/>
                <a:cs typeface="Arial"/>
                <a:sym typeface="Wingdings" panose="05000000000000000000" pitchFamily="2" charset="2"/>
              </a:rPr>
              <a:t>Des milliers d’heures de travaux électriques et de robinetterie.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rial"/>
                <a:cs typeface="Arial"/>
                <a:sym typeface="Wingdings" panose="05000000000000000000" pitchFamily="2" charset="2"/>
              </a:rPr>
              <a:t>Remplacement de plusieurs réchauffeurs du circuit eau-vapeur.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rial"/>
                <a:cs typeface="Arial"/>
                <a:sym typeface="Wingdings" panose="05000000000000000000" pitchFamily="2" charset="2"/>
              </a:rPr>
              <a:t>Modernisation du contrôle commande.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bg1"/>
                </a:solidFill>
                <a:latin typeface="Arial"/>
                <a:cs typeface="Arial"/>
                <a:sym typeface="Wingdings" panose="05000000000000000000" pitchFamily="2" charset="2"/>
              </a:rPr>
              <a:t>Visite du groupe turbo-alternateur et des diesels de secours.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4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EAE7E-23CA-A16F-A9C3-64B69168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78BE11-2611-1228-1A44-879731BF8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061" y="1189147"/>
            <a:ext cx="4105574" cy="41421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1BA5CF-6259-F773-7B70-0B9192AD6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71825" cy="31718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6A9DEC3-E3F6-532E-FA6F-AC755CB8F8E3}"/>
              </a:ext>
            </a:extLst>
          </p:cNvPr>
          <p:cNvSpPr txBox="1"/>
          <p:nvPr/>
        </p:nvSpPr>
        <p:spPr>
          <a:xfrm>
            <a:off x="1619251" y="3343228"/>
            <a:ext cx="34956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Près de 200 jours d’arrêt </a:t>
            </a:r>
            <a:r>
              <a:rPr lang="fr-FR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maintenance</a:t>
            </a:r>
            <a:endParaRPr lang="fr-F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391745-7D2D-3919-90A4-C4959B13EE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818" y="447275"/>
            <a:ext cx="6319390" cy="4142121"/>
          </a:xfrm>
          <a:prstGeom prst="rect">
            <a:avLst/>
          </a:prstGeom>
        </p:spPr>
      </p:pic>
      <p:grpSp>
        <p:nvGrpSpPr>
          <p:cNvPr id="8" name="Group 2">
            <a:extLst>
              <a:ext uri="{FF2B5EF4-FFF2-40B4-BE49-F238E27FC236}">
                <a16:creationId xmlns:a16="http://schemas.microsoft.com/office/drawing/2014/main" id="{D245A941-503C-4BE0-CC19-0381672CE7BE}"/>
              </a:ext>
            </a:extLst>
          </p:cNvPr>
          <p:cNvGrpSpPr>
            <a:grpSpLocks noChangeAspect="1"/>
          </p:cNvGrpSpPr>
          <p:nvPr/>
        </p:nvGrpSpPr>
        <p:grpSpPr>
          <a:xfrm>
            <a:off x="288132" y="6255596"/>
            <a:ext cx="832643" cy="457148"/>
            <a:chOff x="0" y="0"/>
            <a:chExt cx="1665286" cy="914296"/>
          </a:xfrm>
        </p:grpSpPr>
        <p:sp>
          <p:nvSpPr>
            <p:cNvPr id="9" name="Freeform 3" descr="Une image contenant texte, capture d’écran, Police, conception  Description générée automatiquement">
              <a:extLst>
                <a:ext uri="{FF2B5EF4-FFF2-40B4-BE49-F238E27FC236}">
                  <a16:creationId xmlns:a16="http://schemas.microsoft.com/office/drawing/2014/main" id="{45981EFA-8002-2F39-E0A4-BB2321F1BD11}"/>
                </a:ext>
              </a:extLst>
            </p:cNvPr>
            <p:cNvSpPr/>
            <p:nvPr/>
          </p:nvSpPr>
          <p:spPr>
            <a:xfrm>
              <a:off x="0" y="0"/>
              <a:ext cx="1665224" cy="914273"/>
            </a:xfrm>
            <a:custGeom>
              <a:avLst/>
              <a:gdLst/>
              <a:ahLst/>
              <a:cxnLst/>
              <a:rect l="l" t="t" r="r" b="b"/>
              <a:pathLst>
                <a:path w="1665224" h="914273">
                  <a:moveTo>
                    <a:pt x="0" y="0"/>
                  </a:moveTo>
                  <a:lnTo>
                    <a:pt x="1665224" y="0"/>
                  </a:lnTo>
                  <a:lnTo>
                    <a:pt x="1665224" y="914273"/>
                  </a:lnTo>
                  <a:lnTo>
                    <a:pt x="0" y="91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-7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BD37A49A-A944-D6A9-9A91-F3871BD63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136" y="4801371"/>
            <a:ext cx="6329072" cy="14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697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2A7E19D-1E9D-39FD-C182-5E2C9259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464" y="0"/>
            <a:ext cx="9210536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D942F85-F3DE-5830-0711-F93DBD881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60" y="1189147"/>
            <a:ext cx="4603119" cy="46440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43C9F9-7434-8FA3-E951-AE0D5A442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71825" cy="31718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26BAA13-1168-C81E-51C8-6C596C1C1B41}"/>
              </a:ext>
            </a:extLst>
          </p:cNvPr>
          <p:cNvSpPr txBox="1"/>
          <p:nvPr/>
        </p:nvSpPr>
        <p:spPr>
          <a:xfrm>
            <a:off x="1881352" y="3836276"/>
            <a:ext cx="3171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41883370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d26f538-337a-4593-a7e6-123667b1a538}" enabled="1" method="Standard" siteId="{e242425b-70fc-44dc-9ddf-c21e304e6c8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2447</TotalTime>
  <Words>825</Words>
  <Application>Microsoft Office PowerPoint</Application>
  <PresentationFormat>Grand écran</PresentationFormat>
  <Paragraphs>108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Aptos</vt:lpstr>
      <vt:lpstr>Aptos Display</vt:lpstr>
      <vt:lpstr>Arial</vt:lpstr>
      <vt:lpstr>Arial Bold</vt:lpstr>
      <vt:lpstr>Calibri</vt:lpstr>
      <vt:lpstr>Calibri Light</vt:lpstr>
      <vt:lpstr>IBM Plex Sans Bold</vt:lpstr>
      <vt:lpstr>Open Sans</vt:lpstr>
      <vt:lpstr>Open Sans 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DUPONT Coralie</dc:creator>
  <cp:lastModifiedBy>DUPONT Coralie</cp:lastModifiedBy>
  <cp:revision>68</cp:revision>
  <dcterms:created xsi:type="dcterms:W3CDTF">2025-04-27T12:47:28Z</dcterms:created>
  <dcterms:modified xsi:type="dcterms:W3CDTF">2026-11-01T21:47:51Z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1200054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S10.9.4</vt:lpwstr>
  </property>
</Properties>
</file>