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24" r:id="rId3"/>
    <p:sldId id="334" r:id="rId4"/>
    <p:sldId id="333" r:id="rId5"/>
    <p:sldId id="335" r:id="rId6"/>
    <p:sldId id="309" r:id="rId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F3F2"/>
    <a:srgbClr val="FF0000"/>
    <a:srgbClr val="3399FF"/>
    <a:srgbClr val="66FF33"/>
    <a:srgbClr val="FFFF00"/>
    <a:srgbClr val="FF9933"/>
    <a:srgbClr val="C0C0C0"/>
    <a:srgbClr val="80B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89088" autoAdjust="0"/>
  </p:normalViewPr>
  <p:slideViewPr>
    <p:cSldViewPr>
      <p:cViewPr>
        <p:scale>
          <a:sx n="90" d="100"/>
          <a:sy n="90" d="100"/>
        </p:scale>
        <p:origin x="-156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76EA86-F08B-4E20-B44F-53D61105F40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12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85F6784-3CFE-4561-B2FF-DA547B0BAA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30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0ACD62BD-06F3-497C-8892-3D5CD6A7A237}" type="slidenum">
              <a:rPr lang="fr-FR" sz="1300" smtClean="0">
                <a:latin typeface="Arial" charset="0"/>
              </a:rPr>
              <a:pPr eaLnBrk="1" hangingPunct="1"/>
              <a:t>1</a:t>
            </a:fld>
            <a:endParaRPr lang="fr-FR" sz="1300" dirty="0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0477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0244" name="Espace réservé du numéro de diapositive 3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90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/>
            <a:fld id="{43895F5F-4E87-4367-93E4-40C2245AA870}" type="slidenum">
              <a:rPr lang="fr-FR" sz="1300">
                <a:latin typeface="Arial" charset="0"/>
              </a:rPr>
              <a:pPr algn="r" eaLnBrk="1" hangingPunct="1"/>
              <a:t>6</a:t>
            </a:fld>
            <a:endParaRPr lang="fr-FR" sz="13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5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 de p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3387725"/>
            <a:ext cx="10080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765175"/>
            <a:ext cx="10080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-22225"/>
            <a:ext cx="10080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1557338"/>
            <a:ext cx="100806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5651500"/>
            <a:ext cx="100965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499"/>
                </a:solidFill>
              </a14:hiddenFill>
            </a:ext>
            <a:ext uri="{91240B29-F687-4F45-9708-019B960494DF}">
              <a14:hiddenLine xmlns:a14="http://schemas.microsoft.com/office/drawing/2010/main" w="11430">
                <a:solidFill>
                  <a:srgbClr val="003D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4292600"/>
            <a:ext cx="1019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8" y="2333625"/>
            <a:ext cx="10144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958975"/>
            <a:ext cx="7127875" cy="125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3588" y="3668713"/>
            <a:ext cx="6400800" cy="10556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413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fr-FR"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22 juin 2016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DFK - Bilan Cattenom 2015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7DF997C-F55B-48A9-9A9F-BF857B8125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4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6088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7088" y="13414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juin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DFK - Bilan Cattenom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682C-2CB2-47A7-82EF-E3E94362600C}" type="slidenum">
              <a:rPr lang="en-US"/>
              <a:pPr>
                <a:defRPr/>
              </a:pPr>
              <a:t>‹N°›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nd de p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98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341438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00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22 juin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0025"/>
            <a:ext cx="3889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DFK - Bilan Cattenom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00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DBD832C-21F4-4A9A-9559-D79DBE4FDEAB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59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0B0A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80B0A8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052736"/>
            <a:ext cx="7127875" cy="1512887"/>
          </a:xfrm>
        </p:spPr>
        <p:txBody>
          <a:bodyPr/>
          <a:lstStyle/>
          <a:p>
            <a:r>
              <a:rPr lang="fr-FR" sz="3600" dirty="0" smtClean="0"/>
              <a:t>Equilibre</a:t>
            </a:r>
            <a:br>
              <a:rPr lang="fr-FR" sz="3600" dirty="0" smtClean="0"/>
            </a:br>
            <a:r>
              <a:rPr lang="fr-FR" sz="3600" dirty="0" smtClean="0"/>
              <a:t>Biocides / Légionnelles-Amibes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301431"/>
            <a:ext cx="7200800" cy="1295921"/>
          </a:xfrm>
        </p:spPr>
        <p:txBody>
          <a:bodyPr/>
          <a:lstStyle/>
          <a:p>
            <a:r>
              <a:rPr lang="fr-FR" dirty="0" smtClean="0"/>
              <a:t>Commission locale d’information</a:t>
            </a:r>
          </a:p>
          <a:p>
            <a:r>
              <a:rPr lang="fr-FR" dirty="0" smtClean="0"/>
              <a:t>2 avril 2019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539552" y="2996952"/>
            <a:ext cx="7165876" cy="1712218"/>
            <a:chOff x="0" y="2492375"/>
            <a:chExt cx="9145588" cy="2000250"/>
          </a:xfrm>
        </p:grpSpPr>
        <p:pic>
          <p:nvPicPr>
            <p:cNvPr id="6" name="Picture 14" descr="120910_ws71s_bacterie-legionellose-maladie_sn6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3013"/>
              <a:ext cx="3492500" cy="196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5876261"/>
                </p:ext>
              </p:extLst>
            </p:nvPr>
          </p:nvGraphicFramePr>
          <p:xfrm>
            <a:off x="3087687" y="2514600"/>
            <a:ext cx="3168650" cy="197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Photo Editor Photo" r:id="rId5" imgW="5630061" imgH="3505689" progId="MSPhotoEd.3">
                    <p:embed/>
                  </p:oleObj>
                </mc:Choice>
                <mc:Fallback>
                  <p:oleObj name="Photo Editor Photo" r:id="rId5" imgW="5630061" imgH="350568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7687" y="2514600"/>
                          <a:ext cx="3168650" cy="197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A0A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16" descr="formeFlagelle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 t="14575" b="10345"/>
            <a:stretch>
              <a:fillRect/>
            </a:stretch>
          </p:blipFill>
          <p:spPr bwMode="auto">
            <a:xfrm>
              <a:off x="6229350" y="2492375"/>
              <a:ext cx="2916238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 avril 2019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BFBC4-EA66-411A-AFF6-8047DA22AF2A}" type="slidenum">
              <a:rPr lang="en-US" sz="1200"/>
              <a:pPr>
                <a:defRPr/>
              </a:p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619250" y="214536"/>
            <a:ext cx="7524750" cy="8382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Rappel – CLI du 12 mai 2017 :</a:t>
            </a:r>
            <a:br>
              <a:rPr lang="fr-FR" sz="3200" dirty="0" smtClean="0"/>
            </a:br>
            <a:r>
              <a:rPr lang="fr-FR" sz="3200" dirty="0" smtClean="0"/>
              <a:t>historique de la situation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313" y="6550025"/>
            <a:ext cx="3889375" cy="3079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CLI Cattenom - Bilan Cattenom 2018</a:t>
            </a:r>
            <a:endParaRPr sz="2000" dirty="0"/>
          </a:p>
        </p:txBody>
      </p:sp>
      <p:sp>
        <p:nvSpPr>
          <p:cNvPr id="18" name="Rectangle 10"/>
          <p:cNvSpPr txBox="1">
            <a:spLocks noChangeArrowheads="1"/>
          </p:cNvSpPr>
          <p:nvPr/>
        </p:nvSpPr>
        <p:spPr bwMode="auto">
          <a:xfrm>
            <a:off x="395536" y="1559496"/>
            <a:ext cx="828092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sz="2400" b="1" kern="0" dirty="0" err="1" smtClean="0">
                <a:solidFill>
                  <a:schemeClr val="tx2"/>
                </a:solidFill>
              </a:rPr>
              <a:t>Choix</a:t>
            </a:r>
            <a:r>
              <a:rPr lang="en-GB" sz="2400" b="1" kern="0" dirty="0" smtClean="0">
                <a:solidFill>
                  <a:schemeClr val="tx2"/>
                </a:solidFill>
              </a:rPr>
              <a:t> technique </a:t>
            </a:r>
            <a:r>
              <a:rPr lang="en-GB" sz="2400" b="1" kern="0" dirty="0" err="1" smtClean="0">
                <a:solidFill>
                  <a:schemeClr val="tx2"/>
                </a:solidFill>
              </a:rPr>
              <a:t>relatif</a:t>
            </a:r>
            <a:r>
              <a:rPr lang="en-GB" sz="2400" b="1" kern="0" dirty="0" smtClean="0">
                <a:solidFill>
                  <a:schemeClr val="tx2"/>
                </a:solidFill>
              </a:rPr>
              <a:t> au </a:t>
            </a:r>
            <a:r>
              <a:rPr lang="en-GB" sz="2400" b="1" kern="0" dirty="0" err="1" smtClean="0">
                <a:solidFill>
                  <a:schemeClr val="tx2"/>
                </a:solidFill>
              </a:rPr>
              <a:t>matériau</a:t>
            </a:r>
            <a:r>
              <a:rPr lang="en-GB" sz="2400" b="1" kern="0" dirty="0" smtClean="0">
                <a:solidFill>
                  <a:schemeClr val="tx2"/>
                </a:solidFill>
              </a:rPr>
              <a:t> des </a:t>
            </a:r>
            <a:r>
              <a:rPr lang="en-GB" sz="2400" b="1" kern="0" dirty="0" err="1" smtClean="0">
                <a:solidFill>
                  <a:schemeClr val="tx2"/>
                </a:solidFill>
              </a:rPr>
              <a:t>condenseurs</a:t>
            </a:r>
            <a:r>
              <a:rPr lang="en-GB" sz="2400" b="1" kern="0" dirty="0" smtClean="0">
                <a:solidFill>
                  <a:schemeClr val="tx2"/>
                </a:solidFill>
              </a:rPr>
              <a:t> 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smtClean="0"/>
              <a:t>Le </a:t>
            </a:r>
            <a:r>
              <a:rPr lang="en-GB" sz="2000" kern="0" dirty="0" err="1" smtClean="0"/>
              <a:t>conditionnement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chimique</a:t>
            </a:r>
            <a:r>
              <a:rPr lang="en-GB" sz="2000" kern="0" dirty="0" smtClean="0"/>
              <a:t> du circuit </a:t>
            </a:r>
            <a:r>
              <a:rPr lang="en-GB" sz="2000" kern="0" dirty="0" err="1" smtClean="0"/>
              <a:t>secondaire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répond</a:t>
            </a:r>
            <a:r>
              <a:rPr lang="en-GB" sz="2000" kern="0" dirty="0" smtClean="0"/>
              <a:t> à un </a:t>
            </a:r>
            <a:r>
              <a:rPr lang="en-GB" sz="2000" kern="0" dirty="0" err="1" smtClean="0"/>
              <a:t>objectif</a:t>
            </a:r>
            <a:r>
              <a:rPr lang="en-GB" sz="2000" kern="0" dirty="0" smtClean="0"/>
              <a:t> de limitation du </a:t>
            </a:r>
            <a:r>
              <a:rPr lang="en-GB" sz="2000" kern="0" dirty="0" err="1" smtClean="0"/>
              <a:t>phénomène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d’encrassage</a:t>
            </a:r>
            <a:r>
              <a:rPr lang="en-GB" sz="2000" kern="0" dirty="0" smtClean="0"/>
              <a:t>/</a:t>
            </a:r>
            <a:r>
              <a:rPr lang="en-GB" sz="2000" kern="0" dirty="0" err="1" smtClean="0"/>
              <a:t>colmatage</a:t>
            </a:r>
            <a:r>
              <a:rPr lang="en-GB" sz="2000" kern="0" dirty="0" smtClean="0"/>
              <a:t> des GV 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smtClean="0"/>
              <a:t>Ce </a:t>
            </a:r>
            <a:r>
              <a:rPr lang="en-GB" sz="2000" kern="0" dirty="0" err="1" smtClean="0"/>
              <a:t>conditionnement</a:t>
            </a:r>
            <a:r>
              <a:rPr lang="en-GB" sz="2000" kern="0" dirty="0" smtClean="0"/>
              <a:t> impose </a:t>
            </a:r>
            <a:r>
              <a:rPr lang="en-GB" sz="2000" kern="0" dirty="0" err="1" smtClean="0"/>
              <a:t>l’utilisation</a:t>
            </a:r>
            <a:r>
              <a:rPr lang="en-GB" sz="2000" kern="0" dirty="0" smtClean="0"/>
              <a:t> de </a:t>
            </a:r>
            <a:r>
              <a:rPr lang="en-GB" sz="2000" kern="0" dirty="0" err="1" smtClean="0"/>
              <a:t>matériaux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adaptés</a:t>
            </a:r>
            <a:r>
              <a:rPr lang="en-GB" sz="2000" kern="0" dirty="0" smtClean="0"/>
              <a:t> 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smtClean="0"/>
              <a:t>Obligation de </a:t>
            </a:r>
            <a:r>
              <a:rPr lang="en-GB" sz="2000" kern="0" dirty="0" err="1" smtClean="0"/>
              <a:t>réduire</a:t>
            </a:r>
            <a:r>
              <a:rPr lang="en-GB" sz="2000" kern="0" dirty="0" smtClean="0"/>
              <a:t> les </a:t>
            </a:r>
            <a:r>
              <a:rPr lang="en-GB" sz="2000" kern="0" dirty="0" err="1" smtClean="0"/>
              <a:t>rejets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cuivre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dans</a:t>
            </a:r>
            <a:r>
              <a:rPr lang="en-GB" sz="2000" kern="0" dirty="0" smtClean="0"/>
              <a:t> la Moselle </a:t>
            </a:r>
            <a:r>
              <a:rPr lang="en-GB" sz="2000" kern="0" dirty="0" smtClean="0"/>
              <a:t>(cf. </a:t>
            </a:r>
            <a:r>
              <a:rPr lang="en-GB" sz="2000" kern="0" dirty="0" err="1" smtClean="0"/>
              <a:t>mise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demeure</a:t>
            </a:r>
            <a:r>
              <a:rPr lang="en-GB" sz="2000" kern="0" dirty="0" smtClean="0"/>
              <a:t>) </a:t>
            </a:r>
            <a:r>
              <a:rPr lang="en-GB" sz="2000" kern="0" dirty="0" smtClean="0"/>
              <a:t>: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remplacement</a:t>
            </a:r>
            <a:r>
              <a:rPr lang="en-GB" sz="2000" b="1" kern="0" dirty="0" smtClean="0">
                <a:solidFill>
                  <a:schemeClr val="tx2"/>
                </a:solidFill>
              </a:rPr>
              <a:t> du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laiton</a:t>
            </a:r>
            <a:r>
              <a:rPr lang="en-GB" sz="2000" b="1" kern="0" dirty="0" smtClean="0">
                <a:solidFill>
                  <a:schemeClr val="tx2"/>
                </a:solidFill>
              </a:rPr>
              <a:t> par le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titane</a:t>
            </a:r>
            <a:r>
              <a:rPr lang="en-GB" sz="2000" b="1" kern="0" dirty="0" smtClean="0">
                <a:solidFill>
                  <a:schemeClr val="tx2"/>
                </a:solidFill>
              </a:rPr>
              <a:t>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endParaRPr lang="en-GB" sz="2000" kern="0" dirty="0"/>
          </a:p>
          <a:p>
            <a:pPr marL="0" indent="0">
              <a:spcBef>
                <a:spcPct val="0"/>
              </a:spcBef>
              <a:buNone/>
            </a:pPr>
            <a:r>
              <a:rPr lang="en-GB" sz="2400" b="1" kern="0" dirty="0" err="1" smtClean="0">
                <a:solidFill>
                  <a:schemeClr val="tx2"/>
                </a:solidFill>
              </a:rPr>
              <a:t>Conséquences</a:t>
            </a:r>
            <a:r>
              <a:rPr lang="en-GB" sz="2400" b="1" kern="0" dirty="0" smtClean="0">
                <a:solidFill>
                  <a:schemeClr val="tx2"/>
                </a:solidFill>
              </a:rPr>
              <a:t> de </a:t>
            </a:r>
            <a:r>
              <a:rPr lang="en-GB" sz="2400" b="1" kern="0" dirty="0" err="1" smtClean="0">
                <a:solidFill>
                  <a:schemeClr val="tx2"/>
                </a:solidFill>
              </a:rPr>
              <a:t>ce</a:t>
            </a:r>
            <a:r>
              <a:rPr lang="en-GB" sz="2400" b="1" kern="0" dirty="0" smtClean="0">
                <a:solidFill>
                  <a:schemeClr val="tx2"/>
                </a:solidFill>
              </a:rPr>
              <a:t> </a:t>
            </a:r>
            <a:r>
              <a:rPr lang="en-GB" sz="2400" b="1" kern="0" dirty="0" err="1" smtClean="0">
                <a:solidFill>
                  <a:schemeClr val="tx2"/>
                </a:solidFill>
              </a:rPr>
              <a:t>remplacement</a:t>
            </a:r>
            <a:r>
              <a:rPr lang="en-GB" sz="2400" b="1" kern="0" dirty="0" smtClean="0">
                <a:solidFill>
                  <a:schemeClr val="tx2"/>
                </a:solidFill>
              </a:rPr>
              <a:t> </a:t>
            </a:r>
            <a:r>
              <a:rPr lang="en-GB" sz="2400" b="1" kern="0" dirty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err="1" smtClean="0"/>
              <a:t>Maîtrise</a:t>
            </a:r>
            <a:r>
              <a:rPr lang="en-GB" sz="2000" kern="0" dirty="0" smtClean="0"/>
              <a:t> et </a:t>
            </a:r>
            <a:r>
              <a:rPr lang="en-GB" sz="2000" kern="0" dirty="0" err="1" smtClean="0"/>
              <a:t>réduction</a:t>
            </a:r>
            <a:r>
              <a:rPr lang="en-GB" sz="2000" kern="0" dirty="0" smtClean="0"/>
              <a:t> des </a:t>
            </a:r>
            <a:r>
              <a:rPr lang="en-GB" sz="2000" kern="0" dirty="0" err="1" smtClean="0"/>
              <a:t>rejets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en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cuivre</a:t>
            </a:r>
            <a:r>
              <a:rPr lang="en-GB" sz="2000" kern="0" dirty="0" smtClean="0"/>
              <a:t> et zinc : </a:t>
            </a:r>
            <a:r>
              <a:rPr lang="en-GB" sz="2000" kern="0" dirty="0" err="1" smtClean="0"/>
              <a:t>sujet</a:t>
            </a:r>
            <a:r>
              <a:rPr lang="en-GB" sz="2000" kern="0" dirty="0" smtClean="0"/>
              <a:t> à </a:t>
            </a:r>
            <a:r>
              <a:rPr lang="en-GB" sz="2000" kern="0" dirty="0" err="1" smtClean="0"/>
              <a:t>enjeu</a:t>
            </a:r>
            <a:r>
              <a:rPr lang="en-GB" sz="2000" kern="0" dirty="0" smtClean="0"/>
              <a:t> </a:t>
            </a:r>
            <a:r>
              <a:rPr lang="en-GB" sz="2000" kern="0" dirty="0" smtClean="0"/>
              <a:t>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err="1" smtClean="0"/>
              <a:t>Disparition</a:t>
            </a:r>
            <a:r>
              <a:rPr lang="en-GB" sz="2000" kern="0" dirty="0" smtClean="0"/>
              <a:t> de </a:t>
            </a:r>
            <a:r>
              <a:rPr lang="en-GB" sz="2000" kern="0" dirty="0" err="1" smtClean="0"/>
              <a:t>l’effet</a:t>
            </a:r>
            <a:r>
              <a:rPr lang="en-GB" sz="2000" kern="0" dirty="0" smtClean="0"/>
              <a:t> </a:t>
            </a:r>
            <a:r>
              <a:rPr lang="en-GB" sz="2000" kern="0" dirty="0" err="1" smtClean="0"/>
              <a:t>bactériostatique</a:t>
            </a:r>
            <a:r>
              <a:rPr lang="en-GB" sz="2000" kern="0" dirty="0" smtClean="0"/>
              <a:t> du </a:t>
            </a:r>
            <a:r>
              <a:rPr lang="en-GB" sz="2000" kern="0" dirty="0" err="1" smtClean="0"/>
              <a:t>cuivre</a:t>
            </a:r>
            <a:r>
              <a:rPr lang="en-GB" sz="2000" kern="0" dirty="0"/>
              <a:t> </a:t>
            </a:r>
            <a:r>
              <a:rPr lang="en-GB" sz="2000" kern="0" dirty="0" smtClean="0"/>
              <a:t>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kern="0" dirty="0" err="1"/>
              <a:t>Besoin</a:t>
            </a:r>
            <a:r>
              <a:rPr lang="en-GB" sz="2000" kern="0" dirty="0"/>
              <a:t> d’un </a:t>
            </a:r>
            <a:r>
              <a:rPr lang="en-GB" sz="2000" kern="0" dirty="0" err="1"/>
              <a:t>traitement</a:t>
            </a:r>
            <a:r>
              <a:rPr lang="en-GB" sz="2000" kern="0" dirty="0"/>
              <a:t> biocide </a:t>
            </a:r>
            <a:r>
              <a:rPr lang="en-GB" sz="2000" kern="0" dirty="0" err="1"/>
              <a:t>complémentaire</a:t>
            </a:r>
            <a:r>
              <a:rPr lang="en-GB" sz="2000" kern="0" dirty="0"/>
              <a:t> 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b="1" kern="0" dirty="0" err="1" smtClean="0">
                <a:solidFill>
                  <a:schemeClr val="tx2"/>
                </a:solidFill>
              </a:rPr>
              <a:t>Mise</a:t>
            </a:r>
            <a:r>
              <a:rPr lang="en-GB" sz="2000" b="1" kern="0" dirty="0" smtClean="0">
                <a:solidFill>
                  <a:schemeClr val="tx2"/>
                </a:solidFill>
              </a:rPr>
              <a:t>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en</a:t>
            </a:r>
            <a:r>
              <a:rPr lang="en-GB" sz="2000" b="1" kern="0" dirty="0" smtClean="0">
                <a:solidFill>
                  <a:schemeClr val="tx2"/>
                </a:solidFill>
              </a:rPr>
              <a:t> place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d’une</a:t>
            </a:r>
            <a:r>
              <a:rPr lang="en-GB" sz="2000" b="1" kern="0" dirty="0" smtClean="0">
                <a:solidFill>
                  <a:schemeClr val="tx2"/>
                </a:solidFill>
              </a:rPr>
              <a:t>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stratégie</a:t>
            </a:r>
            <a:r>
              <a:rPr lang="en-GB" sz="2000" b="1" kern="0" dirty="0" smtClean="0">
                <a:solidFill>
                  <a:schemeClr val="tx2"/>
                </a:solidFill>
              </a:rPr>
              <a:t> technique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utilisant</a:t>
            </a:r>
            <a:r>
              <a:rPr lang="en-GB" sz="2000" b="1" kern="0" dirty="0" smtClean="0">
                <a:solidFill>
                  <a:schemeClr val="tx2"/>
                </a:solidFill>
              </a:rPr>
              <a:t> la </a:t>
            </a:r>
            <a:r>
              <a:rPr lang="en-GB" sz="2000" b="1" kern="0" dirty="0" err="1" smtClean="0">
                <a:solidFill>
                  <a:schemeClr val="tx2"/>
                </a:solidFill>
              </a:rPr>
              <a:t>monochloramine</a:t>
            </a:r>
            <a:r>
              <a:rPr lang="en-GB" sz="2000" b="1" kern="0" dirty="0" smtClean="0">
                <a:solidFill>
                  <a:schemeClr val="tx2"/>
                </a:solidFill>
              </a:rPr>
              <a:t>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endParaRPr lang="en-GB" sz="2000" kern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kern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kern="0" dirty="0" smtClean="0"/>
          </a:p>
          <a:p>
            <a:pPr marL="457200" lvl="1" indent="0">
              <a:spcBef>
                <a:spcPct val="0"/>
              </a:spcBef>
              <a:buFontTx/>
              <a:buNone/>
            </a:pPr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20953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 avril 2019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BFBC4-EA66-411A-AFF6-8047DA22AF2A}" type="slidenum">
              <a:rPr lang="en-US" sz="1200"/>
              <a:pPr>
                <a:defRPr/>
              </a:p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619250" y="214536"/>
            <a:ext cx="7524750" cy="8382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Rappel – CLI du 12 mai 2017 :</a:t>
            </a:r>
            <a:br>
              <a:rPr lang="fr-FR" sz="3200" dirty="0" smtClean="0"/>
            </a:br>
            <a:r>
              <a:rPr lang="fr-FR" sz="3200" dirty="0" smtClean="0"/>
              <a:t>enjeu spécifique au site de Cattenom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313" y="6550025"/>
            <a:ext cx="3889375" cy="3079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CLI Cattenom - Bilan Cattenom 2018</a:t>
            </a:r>
            <a:endParaRPr sz="20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51520" y="1746624"/>
            <a:ext cx="3888432" cy="23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7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Ü"/>
              <a:defRPr sz="2400" b="1" kern="1200">
                <a:solidFill>
                  <a:srgbClr val="3336FF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fr-FR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Décision 2016-DC-0578</a:t>
            </a: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fr-FR" sz="2000" b="0" dirty="0" smtClean="0">
              <a:latin typeface="Garamond" panose="02020404030301010803" pitchFamily="18" charset="0"/>
            </a:endParaRP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fr-FR" sz="2000" b="0" dirty="0" smtClean="0">
                <a:latin typeface="Garamond" panose="02020404030301010803" pitchFamily="18" charset="0"/>
              </a:rPr>
              <a:t>Prévention du </a:t>
            </a:r>
            <a:r>
              <a:rPr lang="fr-FR" sz="2000" dirty="0" smtClean="0">
                <a:latin typeface="Garamond" panose="02020404030301010803" pitchFamily="18" charset="0"/>
              </a:rPr>
              <a:t>risque de dispersion des micro-organismes pathogènes </a:t>
            </a:r>
            <a:r>
              <a:rPr lang="fr-FR" sz="2000" b="0" dirty="0" smtClean="0">
                <a:latin typeface="Garamond" panose="02020404030301010803" pitchFamily="18" charset="0"/>
              </a:rPr>
              <a:t>(baisse des cibles à 10 000 UFC/L dans les bassins froids ; 100 </a:t>
            </a:r>
            <a:r>
              <a:rPr lang="fr-FR" sz="2000" b="0" dirty="0" err="1" smtClean="0">
                <a:latin typeface="Garamond" panose="02020404030301010803" pitchFamily="18" charset="0"/>
              </a:rPr>
              <a:t>Nf</a:t>
            </a:r>
            <a:r>
              <a:rPr lang="fr-FR" sz="2000" b="0" dirty="0" smtClean="0">
                <a:latin typeface="Garamond" panose="02020404030301010803" pitchFamily="18" charset="0"/>
              </a:rPr>
              <a:t>/L en aval du rejet) : pourrait nécessiter des traitements à l’année.</a:t>
            </a: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fr-FR" sz="1600" b="0" dirty="0" smtClean="0">
              <a:latin typeface="Garamond" panose="02020404030301010803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5004048" y="1772816"/>
            <a:ext cx="38164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7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Ü"/>
              <a:defRPr sz="2400" b="1" kern="1200">
                <a:solidFill>
                  <a:srgbClr val="3336FF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fr-FR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Décision 2014-DC-0416</a:t>
            </a: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endParaRPr lang="fr-FR" sz="2000" b="0" dirty="0" smtClean="0">
              <a:latin typeface="Garamond" panose="02020404030301010803" pitchFamily="18" charset="0"/>
            </a:endParaRP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defRPr/>
            </a:pPr>
            <a:r>
              <a:rPr lang="fr-FR" sz="2000" dirty="0" smtClean="0">
                <a:latin typeface="Garamond" panose="02020404030301010803" pitchFamily="18" charset="0"/>
              </a:rPr>
              <a:t>Limites de rejets dans l’environnement : </a:t>
            </a:r>
            <a:r>
              <a:rPr lang="fr-FR" sz="2000" b="0" dirty="0" smtClean="0">
                <a:latin typeface="Garamond" panose="02020404030301010803" pitchFamily="18" charset="0"/>
              </a:rPr>
              <a:t>dimensionnées pour un traitement préventif estival (traitement « renforcé » 72 jours/an) et non à l’année.</a:t>
            </a: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fr-FR" sz="1600" b="0" dirty="0" smtClean="0">
              <a:latin typeface="Garamond" panose="02020404030301010803" pitchFamily="18" charset="0"/>
            </a:endParaRPr>
          </a:p>
          <a:p>
            <a:pPr marL="0" lvl="3" indent="0">
              <a:spcBef>
                <a:spcPts val="1200"/>
              </a:spcBef>
              <a:spcAft>
                <a:spcPts val="600"/>
              </a:spcAft>
              <a:buSzPct val="120000"/>
              <a:buNone/>
              <a:defRPr/>
            </a:pPr>
            <a:endParaRPr lang="fr-FR" sz="1600" b="0" dirty="0" smtClean="0">
              <a:latin typeface="Garamond" panose="02020404030301010803" pitchFamily="18" charset="0"/>
            </a:endParaRPr>
          </a:p>
          <a:p>
            <a:pPr marL="812800" lvl="4" indent="-35560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fr-FR" dirty="0" smtClean="0">
              <a:latin typeface="Garamond" panose="02020404030301010803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17" y="1193071"/>
            <a:ext cx="1768679" cy="1515849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323528" y="4681851"/>
            <a:ext cx="8496944" cy="148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70000"/>
              </a:spcBef>
              <a:spcAft>
                <a:spcPct val="0"/>
              </a:spcAft>
              <a:buSzPct val="120000"/>
              <a:buFont typeface="Wingdings" panose="05000000000000000000" pitchFamily="2" charset="2"/>
              <a:buChar char="Ü"/>
              <a:defRPr sz="2400" b="1" kern="1200">
                <a:solidFill>
                  <a:srgbClr val="3336FF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2000" b="0" dirty="0" smtClean="0">
                <a:latin typeface="Garamond" panose="02020404030301010803" pitchFamily="18" charset="0"/>
              </a:rPr>
              <a:t>Nécessité d’élaborer des </a:t>
            </a:r>
            <a:r>
              <a:rPr lang="fr-FR" sz="20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stratégies de traitement préventif et curatif adaptées</a:t>
            </a:r>
            <a:r>
              <a:rPr lang="fr-FR" sz="2000" dirty="0" smtClean="0">
                <a:solidFill>
                  <a:srgbClr val="008080"/>
                </a:solidFill>
                <a:latin typeface="Garamond" panose="02020404030301010803" pitchFamily="18" charset="0"/>
              </a:rPr>
              <a:t> </a:t>
            </a:r>
            <a:r>
              <a:rPr lang="fr-FR" sz="2000" b="0" dirty="0" smtClean="0">
                <a:latin typeface="Garamond" panose="02020404030301010803" pitchFamily="18" charset="0"/>
              </a:rPr>
              <a:t>au cas particulier de Cattenom :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800" b="0" dirty="0" smtClean="0">
                <a:latin typeface="Garamond" panose="02020404030301010803" pitchFamily="18" charset="0"/>
              </a:rPr>
              <a:t>Sensibilité du milieu récepteur (Moselle) au paramètre AOX (notamment composés chlorés) ;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800" b="0" dirty="0" smtClean="0">
                <a:latin typeface="Garamond" panose="02020404030301010803" pitchFamily="18" charset="0"/>
              </a:rPr>
              <a:t>Sensibilité de la retenue du </a:t>
            </a:r>
            <a:r>
              <a:rPr lang="fr-FR" sz="1800" b="0" dirty="0" err="1" smtClean="0">
                <a:latin typeface="Garamond" panose="02020404030301010803" pitchFamily="18" charset="0"/>
              </a:rPr>
              <a:t>Mirgenbach</a:t>
            </a:r>
            <a:r>
              <a:rPr lang="fr-FR" sz="1800" b="0" dirty="0" smtClean="0">
                <a:latin typeface="Garamond" panose="02020404030301010803" pitchFamily="18" charset="0"/>
              </a:rPr>
              <a:t> à la présence d’amibes.</a:t>
            </a:r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SzPct val="120000"/>
              <a:buFontTx/>
              <a:buNone/>
              <a:defRPr/>
            </a:pPr>
            <a:endParaRPr lang="fr-FR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6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 avril 2019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BFBC4-EA66-411A-AFF6-8047DA22AF2A}" type="slidenum">
              <a:rPr lang="en-US" sz="1200"/>
              <a:pPr>
                <a:defRPr/>
              </a:pPr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5536" y="1127448"/>
            <a:ext cx="8280920" cy="19415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sz="2400" b="1" dirty="0" err="1" smtClean="0">
                <a:solidFill>
                  <a:schemeClr val="tx2"/>
                </a:solidFill>
              </a:rPr>
              <a:t>Légionnelles</a:t>
            </a:r>
            <a:r>
              <a:rPr lang="en-GB" sz="2400" b="1" dirty="0" smtClean="0">
                <a:solidFill>
                  <a:schemeClr val="tx2"/>
                </a:solidFill>
              </a:rPr>
              <a:t> 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smtClean="0"/>
              <a:t>7 </a:t>
            </a:r>
            <a:r>
              <a:rPr lang="en-GB" sz="2000" dirty="0" err="1" smtClean="0"/>
              <a:t>dépassements</a:t>
            </a:r>
            <a:r>
              <a:rPr lang="en-GB" sz="2000" dirty="0" smtClean="0"/>
              <a:t> du </a:t>
            </a:r>
            <a:r>
              <a:rPr lang="en-GB" sz="2000" dirty="0" err="1" smtClean="0"/>
              <a:t>seuil</a:t>
            </a:r>
            <a:r>
              <a:rPr lang="en-GB" sz="2000" dirty="0" smtClean="0"/>
              <a:t> “de </a:t>
            </a:r>
            <a:r>
              <a:rPr lang="en-GB" sz="2000" dirty="0" err="1" smtClean="0"/>
              <a:t>propreté</a:t>
            </a:r>
            <a:r>
              <a:rPr lang="en-GB" sz="2000" dirty="0" smtClean="0"/>
              <a:t>” de 10 000 UFC/L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contre</a:t>
            </a:r>
            <a:r>
              <a:rPr lang="en-GB" sz="2000" dirty="0" smtClean="0"/>
              <a:t> 60%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l’absence</a:t>
            </a:r>
            <a:r>
              <a:rPr lang="en-GB" sz="2000" dirty="0" smtClean="0"/>
              <a:t> de </a:t>
            </a:r>
            <a:r>
              <a:rPr lang="en-GB" sz="2000" dirty="0" err="1" smtClean="0"/>
              <a:t>traitement</a:t>
            </a:r>
            <a:r>
              <a:rPr lang="en-GB" sz="2000" dirty="0" smtClean="0"/>
              <a:t> – </a:t>
            </a:r>
            <a:r>
              <a:rPr lang="en-GB" sz="2000" dirty="0" err="1" smtClean="0"/>
              <a:t>données</a:t>
            </a:r>
            <a:r>
              <a:rPr lang="en-GB" sz="2000" dirty="0" smtClean="0"/>
              <a:t> </a:t>
            </a:r>
            <a:r>
              <a:rPr lang="en-GB" sz="2000" dirty="0" err="1" smtClean="0"/>
              <a:t>historiques</a:t>
            </a:r>
            <a:r>
              <a:rPr lang="en-GB" sz="2000" dirty="0" smtClean="0"/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err="1" smtClean="0"/>
              <a:t>Dont</a:t>
            </a:r>
            <a:r>
              <a:rPr lang="en-GB" sz="2000" dirty="0" smtClean="0"/>
              <a:t> 3 entre </a:t>
            </a:r>
            <a:r>
              <a:rPr lang="en-GB" sz="2000" dirty="0" err="1" smtClean="0"/>
              <a:t>octobre</a:t>
            </a:r>
            <a:r>
              <a:rPr lang="en-GB" sz="2000" dirty="0" smtClean="0"/>
              <a:t> et </a:t>
            </a:r>
            <a:r>
              <a:rPr lang="en-GB" sz="2000" dirty="0" err="1" smtClean="0"/>
              <a:t>décembre</a:t>
            </a:r>
            <a:r>
              <a:rPr lang="en-GB" sz="2000" dirty="0" smtClean="0"/>
              <a:t> : </a:t>
            </a:r>
            <a:r>
              <a:rPr lang="en-GB" sz="2000" b="1" dirty="0" err="1" smtClean="0">
                <a:solidFill>
                  <a:schemeClr val="tx2"/>
                </a:solidFill>
              </a:rPr>
              <a:t>phénomène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présent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toute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l’année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err="1" smtClean="0"/>
              <a:t>Aucun</a:t>
            </a:r>
            <a:r>
              <a:rPr lang="en-GB" sz="2000" dirty="0" smtClean="0"/>
              <a:t> </a:t>
            </a:r>
            <a:r>
              <a:rPr lang="en-GB" sz="2000" dirty="0" err="1" smtClean="0"/>
              <a:t>dépassement</a:t>
            </a:r>
            <a:r>
              <a:rPr lang="en-GB" sz="2000" dirty="0" smtClean="0"/>
              <a:t> du </a:t>
            </a:r>
            <a:r>
              <a:rPr lang="en-GB" sz="2000" dirty="0" err="1" smtClean="0"/>
              <a:t>seuil</a:t>
            </a:r>
            <a:r>
              <a:rPr lang="en-GB" sz="2000" dirty="0" smtClean="0"/>
              <a:t> de 100 000 UFC/L </a:t>
            </a:r>
            <a:r>
              <a:rPr lang="en-GB" sz="2000" dirty="0" err="1" smtClean="0"/>
              <a:t>pouvant</a:t>
            </a:r>
            <a:r>
              <a:rPr lang="en-GB" sz="2000" dirty="0" smtClean="0"/>
              <a:t> </a:t>
            </a:r>
            <a:r>
              <a:rPr lang="en-GB" sz="2000" dirty="0" err="1" smtClean="0"/>
              <a:t>nécessiter</a:t>
            </a:r>
            <a:r>
              <a:rPr lang="en-GB" sz="2000" dirty="0" smtClean="0"/>
              <a:t> un </a:t>
            </a:r>
            <a:r>
              <a:rPr lang="en-GB" sz="2000" dirty="0" err="1" smtClean="0"/>
              <a:t>arrêt</a:t>
            </a:r>
            <a:r>
              <a:rPr lang="en-GB" sz="2000" dirty="0" smtClean="0"/>
              <a:t> de la dispersion.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GB" sz="2400" b="1" dirty="0" err="1" smtClean="0">
                <a:solidFill>
                  <a:schemeClr val="tx2"/>
                </a:solidFill>
              </a:rPr>
              <a:t>Amibes</a:t>
            </a:r>
            <a:r>
              <a:rPr lang="en-GB" sz="2400" b="1" dirty="0" smtClean="0">
                <a:solidFill>
                  <a:schemeClr val="tx2"/>
                </a:solidFill>
              </a:rPr>
              <a:t> :</a:t>
            </a:r>
            <a:endParaRPr lang="en-GB" sz="2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err="1" smtClean="0"/>
              <a:t>Aucun</a:t>
            </a:r>
            <a:r>
              <a:rPr lang="en-GB" sz="2000" dirty="0" smtClean="0"/>
              <a:t> </a:t>
            </a:r>
            <a:r>
              <a:rPr lang="en-GB" sz="2000" dirty="0" err="1" smtClean="0"/>
              <a:t>dépassement</a:t>
            </a:r>
            <a:r>
              <a:rPr lang="en-GB" sz="2000" dirty="0" smtClean="0"/>
              <a:t> du </a:t>
            </a:r>
            <a:r>
              <a:rPr lang="en-GB" sz="2000" dirty="0" err="1" smtClean="0"/>
              <a:t>seuil</a:t>
            </a:r>
            <a:r>
              <a:rPr lang="en-GB" sz="2000" dirty="0" smtClean="0"/>
              <a:t> “de </a:t>
            </a:r>
            <a:r>
              <a:rPr lang="en-GB" sz="2000" dirty="0" err="1" smtClean="0"/>
              <a:t>propreté</a:t>
            </a:r>
            <a:r>
              <a:rPr lang="en-GB" sz="2000" dirty="0" smtClean="0"/>
              <a:t>” de 100 </a:t>
            </a:r>
            <a:r>
              <a:rPr lang="en-GB" sz="2000" dirty="0" err="1" smtClean="0"/>
              <a:t>Nf</a:t>
            </a:r>
            <a:r>
              <a:rPr lang="en-GB" sz="2000" dirty="0" smtClean="0"/>
              <a:t>/L ;</a:t>
            </a:r>
            <a:endParaRPr lang="en-GB" sz="2000" dirty="0"/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err="1" smtClean="0"/>
              <a:t>Constat</a:t>
            </a:r>
            <a:r>
              <a:rPr lang="en-GB" sz="2000" dirty="0" smtClean="0"/>
              <a:t> de colonisations </a:t>
            </a:r>
            <a:r>
              <a:rPr lang="en-GB" sz="2000" dirty="0" err="1" smtClean="0"/>
              <a:t>persistantes</a:t>
            </a:r>
            <a:r>
              <a:rPr lang="en-GB" sz="2000" dirty="0" smtClean="0"/>
              <a:t> </a:t>
            </a:r>
            <a:r>
              <a:rPr lang="en-GB" sz="2000" dirty="0" err="1" smtClean="0"/>
              <a:t>risquant</a:t>
            </a:r>
            <a:r>
              <a:rPr lang="en-GB" sz="2000" dirty="0" smtClean="0"/>
              <a:t> </a:t>
            </a:r>
            <a:r>
              <a:rPr lang="en-GB" sz="2000" dirty="0" err="1" smtClean="0"/>
              <a:t>d’impacter</a:t>
            </a:r>
            <a:r>
              <a:rPr lang="en-GB" sz="2000" dirty="0" smtClean="0"/>
              <a:t> le </a:t>
            </a:r>
            <a:r>
              <a:rPr lang="en-GB" sz="2000" dirty="0" err="1" smtClean="0"/>
              <a:t>Mirgenbach</a:t>
            </a:r>
            <a:r>
              <a:rPr lang="en-GB" sz="2000" dirty="0"/>
              <a:t> </a:t>
            </a:r>
            <a:r>
              <a:rPr lang="en-GB" sz="2000" dirty="0" smtClean="0"/>
              <a:t>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b="1" dirty="0" err="1" smtClean="0">
                <a:solidFill>
                  <a:schemeClr val="tx2"/>
                </a:solidFill>
              </a:rPr>
              <a:t>Risque</a:t>
            </a:r>
            <a:r>
              <a:rPr lang="en-GB" sz="2000" b="1" dirty="0" smtClean="0">
                <a:solidFill>
                  <a:schemeClr val="tx2"/>
                </a:solidFill>
              </a:rPr>
              <a:t> croissant </a:t>
            </a:r>
            <a:r>
              <a:rPr lang="en-GB" sz="2000" dirty="0" smtClean="0"/>
              <a:t>avec la fin du </a:t>
            </a:r>
            <a:r>
              <a:rPr lang="en-GB" sz="2000" dirty="0" err="1" smtClean="0"/>
              <a:t>retubage</a:t>
            </a:r>
            <a:r>
              <a:rPr lang="en-GB" sz="2000" dirty="0" smtClean="0"/>
              <a:t> des </a:t>
            </a:r>
            <a:r>
              <a:rPr lang="en-GB" sz="2000" dirty="0" err="1" smtClean="0"/>
              <a:t>condenseurs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2019.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endParaRPr lang="en-GB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sz="2400" b="1" dirty="0" err="1" smtClean="0">
                <a:solidFill>
                  <a:schemeClr val="tx2"/>
                </a:solidFill>
              </a:rPr>
              <a:t>Rejets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</a:rPr>
              <a:t>chimiques</a:t>
            </a:r>
            <a:r>
              <a:rPr lang="en-GB" sz="2400" b="1" dirty="0" smtClean="0">
                <a:solidFill>
                  <a:schemeClr val="tx2"/>
                </a:solidFill>
              </a:rPr>
              <a:t> :</a:t>
            </a:r>
            <a:endParaRPr lang="en-GB" sz="2400" b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smtClean="0"/>
              <a:t>Le </a:t>
            </a:r>
            <a:r>
              <a:rPr lang="en-GB" sz="2000" dirty="0" err="1" smtClean="0"/>
              <a:t>traitement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</a:t>
            </a:r>
            <a:r>
              <a:rPr lang="en-GB" sz="2000" dirty="0" err="1" smtClean="0"/>
              <a:t>efficace</a:t>
            </a:r>
            <a:r>
              <a:rPr lang="en-GB" sz="2000" dirty="0" smtClean="0"/>
              <a:t>, </a:t>
            </a:r>
            <a:r>
              <a:rPr lang="en-GB" sz="2000" dirty="0" err="1" smtClean="0"/>
              <a:t>mais</a:t>
            </a:r>
            <a:r>
              <a:rPr lang="en-GB" sz="2000" dirty="0" smtClean="0"/>
              <a:t> le </a:t>
            </a:r>
            <a:r>
              <a:rPr lang="en-GB" sz="2000" dirty="0" err="1" smtClean="0"/>
              <a:t>besoin</a:t>
            </a:r>
            <a:r>
              <a:rPr lang="en-GB" sz="2000" dirty="0" smtClean="0"/>
              <a:t> </a:t>
            </a:r>
            <a:r>
              <a:rPr lang="en-GB" sz="2000" dirty="0" err="1" smtClean="0"/>
              <a:t>augmente</a:t>
            </a:r>
            <a:r>
              <a:rPr lang="en-GB" sz="2000" dirty="0" smtClean="0"/>
              <a:t> 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smtClean="0"/>
              <a:t>Les </a:t>
            </a:r>
            <a:r>
              <a:rPr lang="en-GB" sz="2000" dirty="0" err="1" smtClean="0"/>
              <a:t>valeurs</a:t>
            </a:r>
            <a:r>
              <a:rPr lang="en-GB" sz="2000" dirty="0" smtClean="0"/>
              <a:t> de </a:t>
            </a:r>
            <a:r>
              <a:rPr lang="en-GB" sz="2000" dirty="0" err="1" smtClean="0"/>
              <a:t>rejet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sodium et </a:t>
            </a:r>
            <a:r>
              <a:rPr lang="en-GB" sz="2000" dirty="0" err="1" smtClean="0"/>
              <a:t>chlorures</a:t>
            </a:r>
            <a:r>
              <a:rPr lang="en-GB" sz="2000" dirty="0" smtClean="0"/>
              <a:t> </a:t>
            </a:r>
            <a:r>
              <a:rPr lang="en-GB" sz="2000" dirty="0" err="1" smtClean="0"/>
              <a:t>sont</a:t>
            </a:r>
            <a:r>
              <a:rPr lang="en-GB" sz="2000" dirty="0" smtClean="0"/>
              <a:t> </a:t>
            </a:r>
            <a:r>
              <a:rPr lang="en-GB" sz="2000" dirty="0" err="1" smtClean="0"/>
              <a:t>respectées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2018, </a:t>
            </a:r>
            <a:r>
              <a:rPr lang="en-GB" sz="2000" dirty="0" err="1" smtClean="0"/>
              <a:t>mais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elles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doivent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être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adaptées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pour le </a:t>
            </a:r>
            <a:r>
              <a:rPr lang="en-GB" sz="2000" b="1" dirty="0" err="1" smtClean="0">
                <a:solidFill>
                  <a:schemeClr val="tx2"/>
                </a:solidFill>
              </a:rPr>
              <a:t>futur</a:t>
            </a:r>
            <a:r>
              <a:rPr lang="en-GB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2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en-GB" sz="2400" dirty="0" smtClean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619250" y="69850"/>
            <a:ext cx="7524750" cy="8382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Bilan 2018 - microorganismes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313" y="6550025"/>
            <a:ext cx="3889375" cy="3079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CLI Cattenom - Bilan Cattenom 2018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4231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2 avril 2019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BFBC4-EA66-411A-AFF6-8047DA22AF2A}" type="slidenum">
              <a:rPr lang="en-US" sz="1200"/>
              <a:pPr>
                <a:defRPr/>
              </a:pPr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5536" y="1343472"/>
            <a:ext cx="8280920" cy="19415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Dossier de </a:t>
            </a:r>
            <a:r>
              <a:rPr lang="en-GB" sz="2400" b="1" dirty="0" err="1" smtClean="0">
                <a:solidFill>
                  <a:schemeClr val="tx2"/>
                </a:solidFill>
              </a:rPr>
              <a:t>demande</a:t>
            </a:r>
            <a:r>
              <a:rPr lang="en-GB" sz="2400" b="1" dirty="0" smtClean="0">
                <a:solidFill>
                  <a:schemeClr val="tx2"/>
                </a:solidFill>
              </a:rPr>
              <a:t> de modification </a:t>
            </a:r>
            <a:r>
              <a:rPr lang="en-GB" sz="2400" b="1" dirty="0" err="1" smtClean="0">
                <a:solidFill>
                  <a:schemeClr val="tx2"/>
                </a:solidFill>
              </a:rPr>
              <a:t>déposé</a:t>
            </a:r>
            <a:r>
              <a:rPr lang="en-GB" sz="2400" b="1" dirty="0" smtClean="0">
                <a:solidFill>
                  <a:schemeClr val="tx2"/>
                </a:solidFill>
              </a:rPr>
              <a:t> par EDF 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2400" b="1" dirty="0" smtClean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GB" sz="2000" dirty="0" err="1" smtClean="0"/>
              <a:t>Tient</a:t>
            </a:r>
            <a:r>
              <a:rPr lang="en-GB" sz="2000" dirty="0" smtClean="0"/>
              <a:t> </a:t>
            </a:r>
            <a:r>
              <a:rPr lang="en-GB" sz="2000" dirty="0" err="1" smtClean="0"/>
              <a:t>compte</a:t>
            </a:r>
            <a:r>
              <a:rPr lang="en-GB" sz="2000" dirty="0" smtClean="0"/>
              <a:t> de la </a:t>
            </a:r>
            <a:r>
              <a:rPr lang="en-GB" sz="2000" dirty="0" err="1" smtClean="0"/>
              <a:t>nécessité</a:t>
            </a:r>
            <a:r>
              <a:rPr lang="en-GB" sz="2000" dirty="0" smtClean="0"/>
              <a:t> </a:t>
            </a:r>
            <a:r>
              <a:rPr lang="en-GB" sz="2000" dirty="0" err="1" smtClean="0"/>
              <a:t>d’étendre</a:t>
            </a:r>
            <a:r>
              <a:rPr lang="en-GB" sz="2000" dirty="0" smtClean="0"/>
              <a:t> les </a:t>
            </a:r>
            <a:r>
              <a:rPr lang="en-GB" sz="2000" dirty="0" err="1" smtClean="0"/>
              <a:t>traitements</a:t>
            </a:r>
            <a:r>
              <a:rPr lang="en-GB" sz="2000" dirty="0" smtClean="0"/>
              <a:t> biocides </a:t>
            </a:r>
            <a:r>
              <a:rPr lang="en-GB" sz="2000" dirty="0" err="1" smtClean="0"/>
              <a:t>préventifs</a:t>
            </a:r>
            <a:r>
              <a:rPr lang="en-GB" sz="2000" dirty="0" smtClean="0"/>
              <a:t> sur </a:t>
            </a:r>
            <a:r>
              <a:rPr lang="en-GB" sz="2000" dirty="0" err="1" smtClean="0"/>
              <a:t>l’année</a:t>
            </a:r>
            <a:r>
              <a:rPr lang="en-GB" sz="2000" dirty="0" smtClean="0"/>
              <a:t> </a:t>
            </a:r>
            <a:r>
              <a:rPr lang="en-GB" sz="2000" dirty="0" err="1" smtClean="0"/>
              <a:t>complète</a:t>
            </a:r>
            <a:r>
              <a:rPr lang="en-GB" sz="2000" dirty="0" smtClean="0"/>
              <a:t> 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Augmentation du “flux </a:t>
            </a:r>
            <a:r>
              <a:rPr lang="en-GB" sz="1800" dirty="0" err="1" smtClean="0"/>
              <a:t>annuel</a:t>
            </a:r>
            <a:r>
              <a:rPr lang="en-GB" sz="1800" dirty="0" smtClean="0"/>
              <a:t> </a:t>
            </a:r>
            <a:r>
              <a:rPr lang="en-GB" sz="1800" dirty="0" err="1" smtClean="0"/>
              <a:t>ajouté</a:t>
            </a:r>
            <a:r>
              <a:rPr lang="en-GB" sz="1800" dirty="0" smtClean="0"/>
              <a:t>” 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800" dirty="0" err="1"/>
              <a:t>M</a:t>
            </a:r>
            <a:r>
              <a:rPr lang="en-GB" sz="1800" dirty="0" err="1" smtClean="0"/>
              <a:t>aintien</a:t>
            </a:r>
            <a:r>
              <a:rPr lang="en-GB" sz="1800" dirty="0" smtClean="0"/>
              <a:t> du “flux 24h” et de la concentration </a:t>
            </a:r>
            <a:r>
              <a:rPr lang="en-GB" sz="1800" dirty="0" err="1" smtClean="0"/>
              <a:t>maximale</a:t>
            </a:r>
            <a:r>
              <a:rPr lang="en-GB" sz="1800" dirty="0" smtClean="0"/>
              <a:t> au </a:t>
            </a:r>
            <a:r>
              <a:rPr lang="en-GB" sz="1800" dirty="0" err="1" smtClean="0"/>
              <a:t>rejet</a:t>
            </a:r>
            <a:r>
              <a:rPr lang="en-GB" sz="1800" dirty="0" smtClean="0"/>
              <a:t> 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1800" dirty="0" err="1" smtClean="0"/>
              <a:t>Procédure</a:t>
            </a:r>
            <a:r>
              <a:rPr lang="en-GB" sz="1800" dirty="0" smtClean="0"/>
              <a:t> : consultation CLI et </a:t>
            </a:r>
            <a:r>
              <a:rPr lang="en-GB" sz="1800" dirty="0" err="1" smtClean="0"/>
              <a:t>CoDERST</a:t>
            </a:r>
            <a:r>
              <a:rPr lang="en-GB" sz="1800" dirty="0" smtClean="0"/>
              <a:t>.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0" lvl="2" indent="0">
              <a:spcBef>
                <a:spcPct val="0"/>
              </a:spcBef>
              <a:buNone/>
            </a:pPr>
            <a:endParaRPr lang="en-GB" sz="18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24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en-GB" sz="2400" dirty="0" smtClean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619250" y="214536"/>
            <a:ext cx="7524750" cy="8382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Perspectives – demande de modification des valeurs limites pour les rejets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313" y="6550025"/>
            <a:ext cx="3889375" cy="3079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CLI Cattenom - Bilan Cattenom 2018</a:t>
            </a:r>
            <a:endParaRPr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6" y="3861048"/>
            <a:ext cx="82943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6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/>
        </p:nvSpPr>
        <p:spPr bwMode="auto">
          <a:xfrm>
            <a:off x="6553200" y="6550025"/>
            <a:ext cx="21336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81269F0F-6F8D-4084-A42D-1D8A7C62DA6D}" type="slidenum">
              <a:rPr lang="fr-FR" sz="120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6</a:t>
            </a:fld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66544"/>
              </p:ext>
            </p:extLst>
          </p:nvPr>
        </p:nvGraphicFramePr>
        <p:xfrm>
          <a:off x="539552" y="1833563"/>
          <a:ext cx="686911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Document" r:id="rId5" imgW="2007108" imgH="824484" progId="Word.Document.8">
                  <p:embed/>
                </p:oleObj>
              </mc:Choice>
              <mc:Fallback>
                <p:oleObj name="Document" r:id="rId5" imgW="2007108" imgH="8244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33563"/>
                        <a:ext cx="686911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0"/>
            <a:ext cx="1368152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4"/>
          <p:cNvSpPr txBox="1">
            <a:spLocks/>
          </p:cNvSpPr>
          <p:nvPr/>
        </p:nvSpPr>
        <p:spPr>
          <a:xfrm>
            <a:off x="457200" y="6550025"/>
            <a:ext cx="2133600" cy="307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683096" y="5013176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 b="1" dirty="0" err="1" smtClean="0">
                <a:solidFill>
                  <a:schemeClr val="tx2"/>
                </a:solidFill>
              </a:rPr>
              <a:t>Merci</a:t>
            </a:r>
            <a:r>
              <a:rPr lang="en-GB" sz="3600" b="1" dirty="0" smtClean="0">
                <a:solidFill>
                  <a:schemeClr val="tx2"/>
                </a:solidFill>
              </a:rPr>
              <a:t> pour </a:t>
            </a:r>
            <a:r>
              <a:rPr lang="en-GB" sz="3600" b="1" dirty="0" err="1" smtClean="0">
                <a:solidFill>
                  <a:schemeClr val="tx2"/>
                </a:solidFill>
              </a:rPr>
              <a:t>votre</a:t>
            </a:r>
            <a:r>
              <a:rPr lang="en-GB" sz="3600" b="1" dirty="0" smtClean="0">
                <a:solidFill>
                  <a:schemeClr val="tx2"/>
                </a:solidFill>
              </a:rPr>
              <a:t> attention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">
  <a:themeElements>
    <a:clrScheme name="Letournel 1">
      <a:dk1>
        <a:srgbClr val="000000"/>
      </a:dk1>
      <a:lt1>
        <a:srgbClr val="FFFFFF"/>
      </a:lt1>
      <a:dk2>
        <a:srgbClr val="4A7E73"/>
      </a:dk2>
      <a:lt2>
        <a:srgbClr val="F6A400"/>
      </a:lt2>
      <a:accent1>
        <a:srgbClr val="612A8E"/>
      </a:accent1>
      <a:accent2>
        <a:srgbClr val="C00000"/>
      </a:accent2>
      <a:accent3>
        <a:srgbClr val="AAC008"/>
      </a:accent3>
      <a:accent4>
        <a:srgbClr val="C09300"/>
      </a:accent4>
      <a:accent5>
        <a:srgbClr val="6792C5"/>
      </a:accent5>
      <a:accent6>
        <a:srgbClr val="2D2D8A"/>
      </a:accent6>
      <a:hlink>
        <a:srgbClr val="009999"/>
      </a:hlink>
      <a:folHlink>
        <a:srgbClr val="99CC00"/>
      </a:folHlink>
    </a:clrScheme>
    <a:fontScheme name="Kraft_2012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aft_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_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_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_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_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ft_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ft_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</Template>
  <TotalTime>1454</TotalTime>
  <Words>350</Words>
  <Application>Microsoft Office PowerPoint</Application>
  <PresentationFormat>Affichage à l'écran (4:3)</PresentationFormat>
  <Paragraphs>66</Paragraphs>
  <Slides>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Modèle ppt</vt:lpstr>
      <vt:lpstr>Photo Editor Photo</vt:lpstr>
      <vt:lpstr>Document</vt:lpstr>
      <vt:lpstr>Equilibre Biocides / Légionnelles-Amibes</vt:lpstr>
      <vt:lpstr>Rappel – CLI du 12 mai 2017 : historique de la situation</vt:lpstr>
      <vt:lpstr>Rappel – CLI du 12 mai 2017 : enjeu spécifique au site de Cattenom</vt:lpstr>
      <vt:lpstr>Bilan 2018 - microorganismes</vt:lpstr>
      <vt:lpstr>Perspectives – demande de modification des valeurs limites pour les rejets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sophie.letournel</dc:creator>
  <cp:lastModifiedBy>BOIS Pierre</cp:lastModifiedBy>
  <cp:revision>183</cp:revision>
  <cp:lastPrinted>2006-11-29T18:55:33Z</cp:lastPrinted>
  <dcterms:created xsi:type="dcterms:W3CDTF">2015-04-14T05:49:05Z</dcterms:created>
  <dcterms:modified xsi:type="dcterms:W3CDTF">2019-03-14T11:24:10Z</dcterms:modified>
</cp:coreProperties>
</file>